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323" r:id="rId8"/>
    <p:sldId id="322" r:id="rId9"/>
    <p:sldId id="325" r:id="rId10"/>
    <p:sldId id="326" r:id="rId11"/>
    <p:sldId id="328" r:id="rId12"/>
    <p:sldId id="270" r:id="rId13"/>
    <p:sldId id="334" r:id="rId14"/>
    <p:sldId id="327" r:id="rId15"/>
    <p:sldId id="333" r:id="rId16"/>
    <p:sldId id="272" r:id="rId17"/>
    <p:sldId id="337" r:id="rId18"/>
    <p:sldId id="271" r:id="rId19"/>
    <p:sldId id="273" r:id="rId20"/>
    <p:sldId id="274" r:id="rId21"/>
    <p:sldId id="275" r:id="rId22"/>
    <p:sldId id="335" r:id="rId23"/>
    <p:sldId id="329" r:id="rId24"/>
    <p:sldId id="330" r:id="rId25"/>
    <p:sldId id="331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32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36" r:id="rId6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Лист1!$A$2:$D$2</c:f>
              <c:strCache>
                <c:ptCount val="4"/>
                <c:pt idx="0">
                  <c:v>класс очень дружный и сплочённый</c:v>
                </c:pt>
                <c:pt idx="1">
                  <c:v>класс дружный и сплоченный</c:v>
                </c:pt>
                <c:pt idx="2">
                  <c:v>бывают конфликты и ссоры</c:v>
                </c:pt>
                <c:pt idx="3">
                  <c:v>наш класс не дружный</c:v>
                </c:pt>
              </c:strCache>
            </c:strRef>
          </c:cat>
          <c:val>
            <c:numRef>
              <c:f>Лист1!$A$3:$D$3</c:f>
              <c:numCache>
                <c:formatCode>General</c:formatCode>
                <c:ptCount val="4"/>
                <c:pt idx="0">
                  <c:v>9</c:v>
                </c:pt>
                <c:pt idx="1">
                  <c:v>10</c:v>
                </c:pt>
                <c:pt idx="2">
                  <c:v>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ны и шаблоны\f257577f7a5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5AD6C-6C6B-489F-8A87-730A2617A0AB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20D0-25FE-4622-AC53-CB0E3915A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54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7A2C1-DDF5-441D-B7C5-6AC0278752B2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18975-5BC2-4C4C-B39C-EFF0487EB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49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7A06B-F763-4DC7-8E2B-F12A811CBC2D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3EA97-33EC-4AAD-8746-A74305617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821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ны и шаблоны\f257577f7a5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F3F8F-8BD0-4414-9B6E-123282E0A4F3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F144A-4E53-467D-AE47-9DD627033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74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17E66-40A6-4DD4-8AB7-BFE7875A97D7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A0409-6B8D-4B4D-8AE9-A5BD8600C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867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B0B2-265B-444F-8BC5-612D4AC8FB36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A389-3F99-403D-9C75-271AC2ED0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FB3AD-D3B9-4EBC-A6F9-D234A21B2189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30508-DF81-4412-8E40-7DF7D1CAF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560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1AC05-928B-49D3-8EA2-09DB3C49FF15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9CD4D-2203-45AF-A427-C05A067EA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112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FED56-44E9-481E-BB37-7BA4D7420995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DEB9F-7701-4D55-9AA4-13879656A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162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94F45-3711-4855-9D95-D1412038DF7D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18980-E759-47C0-A488-E5F7FA9C7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906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41CBC-25C9-4EB6-A030-99182FF951EB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3B534-999A-4652-8FBD-5786416AE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98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9FCED-30BB-4B95-8982-8CDB4DDF8CB7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8DD70-6116-4198-B545-D2B17234F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054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51852-8D87-47CE-8262-2FC05B655511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2EBB4-85C6-46B0-B121-7A58ADE9D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1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F5FB1-AB5D-4872-96BC-0569B8580B2C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1A326-AF35-4213-A9F3-3881FE18C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712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01E7-B1B8-48CA-8D9E-6C78541123CD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A9C19-E380-4A0C-9BC1-1A7FEA9EC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688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ны и шаблоны\f257577f7a5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5DB11-58DA-46DD-B3FA-170A19917DF3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172D4-C517-470D-B872-F620D49BE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783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E766-0577-47C5-BBD8-C8617DE0F2C3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5298E-FB96-481F-8941-14C1A18C5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889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34E76-C01C-4D52-9BD5-B624EA5BAA2A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38FED-4FA1-441E-86C9-8E999682E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6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E3224-DA2F-4715-8AE5-0C5D1FF978A6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6E7D1-0087-4327-BCFA-02AB59A40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880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AC2E3-3335-4348-99CE-29F5E1987F91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79EA8-79CB-4DFB-8225-C53244113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920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C8345-5AC7-4F99-8DBB-D01636081F9E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09A3C-B99B-424E-9467-155B798F0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105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52247-97D5-4F10-8C8F-7BA5B21FC45F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6D66E-32BF-4F80-99BC-54BB0402F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76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1A52C-C773-41C3-94E9-64D042281C76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08976-C8D5-4CBA-A58E-D3A91A22D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9317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62696-2F67-4ADA-B9AD-9F4936164DC7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AF5B6-EB14-4818-A271-4B10A3EF3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4482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7E97F-DD53-4C3F-8D22-6BE735C0880C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AC26-2A8A-47C1-9C82-EDF953CF3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23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DE109-F2BE-42A0-BDA7-236BE5AE9EAB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E5A87-5D9E-4328-BC41-E994903FB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858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1CA2E-0D4C-4BE7-8164-1FE91E817192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C9CB6-4771-4964-A4D3-03000A95C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6730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ны и шаблоны\f257577f7a5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4D5-44CD-46E2-9832-34C6EEA1A575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84C9-BBBF-4F71-962B-68656D06B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847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F6866-AE74-4974-87C5-9C0FD81BE86D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F8E12-E591-43FD-A91C-7E5C57347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4695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DC244-8660-4E4C-8BBA-ED6EEE676C81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1C596-B3A9-4CB7-BF43-2308378C9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340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F331-0BE3-4D04-AC03-51CEA66B59E4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41F34-B5CA-469E-B031-00AF4FDA6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0316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37E79-C6CD-4F09-807C-D77A39E2887F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6B25E-148D-4657-8C46-AA83F71B9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8711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268B9-012C-466B-80C7-295CE73F9D14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1979A-5D18-43A2-AB36-1EAEDFF46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7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B5C93-F608-4D94-AECA-93F1DFB063E4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D6D8B-E612-441A-A673-580769E91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34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F6798-7421-484F-B860-60CCF0CAE644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85DBD-F8E7-4A18-AE76-3A1075359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9693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2B29A-9F26-496D-8079-42F42BF6AB84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3A91C-93B4-443F-95FA-1D534D143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3594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33480-8D77-4831-8264-CEE097960DC2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BF453-2F79-4016-999B-DF167A9CC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194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E7030-4052-4BF9-8EBB-EE6FAA644C3E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D2A57-5410-446A-9845-2E1F1E8EC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17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E8517-5103-45D5-AA52-857BB73941EF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795F9-6E7D-42BF-9C0C-6B179DEAF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655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ны и шаблоны\f257577f7a5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F64F-F174-4D2F-B0C0-A2B0C0D73168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F3B28-32D5-47C9-B0C5-35EA63829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3846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61E39-D453-43DD-BBA7-ADE290BF06C9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D686B-DC57-4998-AAB4-C3015959D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46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1867D-6CDA-4F1E-B248-E9D60D03BDBA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A8226-6B4E-4DFB-AFBE-175272F2E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2742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E639B-4F22-4B04-8053-AE47F00DA1AD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1DA3A-144C-423F-9FDB-877AF4841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5741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94F63-F3D4-4906-B3AE-DACECEACB554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72878-8C62-4447-B55A-E47AD9B97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67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DB41B-E55A-4DFD-A6BA-E0CD1CA9EB63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83B2A-CF4D-45CF-9B2A-AEE2F5312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462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DABF4-4AF8-4DCD-BFDD-43C244745D62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FB4E6-11ED-4160-8390-63B4FEED7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360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9DEA8-8C8D-4B12-A245-993CE0C5DE7C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DFB72-53CC-43B9-A974-405667629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6480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F1FDF-F41C-4EF0-8A0A-8A955CF578A8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808B6-F6BC-43BF-A13A-46BCBF6D8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3323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83F60-2676-44DD-A1BD-1D3C0D5D6911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58CCB-09C2-4A0C-91A2-DB8DF3A3E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035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C7C54-499B-4F8F-AA71-02D637DD502A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6E64D-FD63-4EAC-B49C-D12C0AC29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167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6F414-9FF8-480C-ABA1-AE24E1DD08A0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295B5-65E2-43F5-B75E-D92F1CE5E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5837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ны и шаблоны\f257577f7a5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3E60E-94B0-413D-901A-E52E08E60B4B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D3D5F-40B9-4B11-84E8-9D275B243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0142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C792-44EA-4700-9484-CE49DE333097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4D6C2-E7D5-4E4E-A6E3-2AE7E0429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3579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60702-D221-4722-AF54-D8E035D89043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F0613-BA7A-4FAD-A43A-B38C376E7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371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92E7-DA0B-48B7-A3E4-39BEB6DE02AD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A942B-B9BD-48BE-96B2-A14F0DFAA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11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05415-F42B-4652-ADC5-32883D8FBBE8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B02BE-F806-4C20-A476-677C334C5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469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1F932-064E-469E-86F0-5D47232350B4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660B2-B109-4E59-9B93-79D72DD77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3103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3698E-EE34-442B-8E36-ACDB6DB07305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4C67-C7FE-4BC6-ABF8-2310D6F8B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3938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F117-C709-4484-A166-19455B6CC40B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010D8-D693-45DD-93EB-8EB60C10E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5743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04E4-AD51-4EFA-9BAC-CD3AB0F59A5E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4EF3-8FAB-4EC0-BDF6-61721EFBC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639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FFA57-A919-4D7C-9AE9-561FD44C336C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23ED9-6C85-4160-A8D6-29642A4E6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6514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43768-73CB-4EAB-BF18-BDA31C107594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91FBF-A720-40D4-A4C9-1E5BB2934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9041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7595F-0329-4F4F-B4D7-E3B3ACE73DC8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4BBF5-166D-44A6-B97C-0DEE52691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7986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ны и шаблоны\f257577f7a5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8A096-44E6-47D0-90DB-090F57B6728B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9391E-C93F-4011-8816-31394BA57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778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A51FD-4916-43CB-A484-4E69721088F1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5EEDC-F5C5-469E-84FE-38556072B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0817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2FA62-A6A9-4341-AC86-68C8BDFCCDCE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D4D1-781A-4B9E-9BEC-3223DA0BF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33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4C70F-A06A-4306-A71E-275B9436BF0D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F7FC5-8A2E-4E55-B209-CAD35C798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2968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9ADCE-97A2-40A2-BB46-6273C4423B0B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C7FE7-4A1E-46AA-B01A-768A96CC8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9332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AF39F-FFF1-47BF-9D71-978261E545DF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F8CB3-2D49-48A0-B0A5-5A2EAB2D0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8430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6CE94-1A5C-494C-9736-1592E97BFA20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844C7-CE8B-456F-B107-9B1178A9A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9264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3AEDA-0927-40BF-A246-DA7858C556E2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9C176-9700-43B1-AA0F-A97F15D9A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5167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367A0-3826-465E-9B1B-9E38207FE416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70787-96C4-43FA-8CD2-7AAA86ED3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757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FAED8-0337-4480-8BEE-7BBA8C5BE3A8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19F7E-E0E4-4D6A-84A9-CEFFCC9F6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604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7F16B-B2BB-44C6-BF0A-B51C3955B639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DDF0-4EFF-4CA9-8460-D13FC639A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8105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F6D86-D558-4116-8FA2-5C389495EE42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2F0E7-084D-42C2-81ED-0A678426B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16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C1D1-6396-425E-9FB5-17F88D31318E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7521B-445F-4514-85D0-1F658E5F9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0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E21F6-F983-43CD-A990-C198C789E0AF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0C60C-2C69-491E-902F-96D6A2584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28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237C98-49DB-4A0C-BB2C-EBF1B95CB507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D1A169-E395-4572-8714-19615CF30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2" descr="D:\клипарты\осень\8e8df644cf1f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879921">
            <a:off x="7803357" y="5249069"/>
            <a:ext cx="12493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D:\клипарты\рамки\1da7fa4767f7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C194B3-A789-4FD8-996E-A187B4BD91D5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90C932-576E-4328-8D9D-35B715055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5" name="Picture 2" descr="D:\клипарты\осень\8e8df644cf1f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879921">
            <a:off x="7803357" y="5249069"/>
            <a:ext cx="12493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 descr="D:\клипарты\рамки\1da7fa4767f7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EC46AF-E405-4449-8CD0-7C7E60676C3D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4CFD40-86EF-4499-92B9-8C5194410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079" name="Picture 2" descr="D:\клипарты\осень\8e8df644cf1f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879921">
            <a:off x="7803357" y="5249069"/>
            <a:ext cx="12493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 descr="D:\клипарты\рамки\1da7fa4767f7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0297F-B4D0-4056-95D8-E44C4ABAA8A4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8078B1-BD47-4AEA-95E3-81307AFE6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4103" name="Picture 2" descr="D:\клипарты\осень\8e8df644cf1f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879921">
            <a:off x="7803357" y="5249069"/>
            <a:ext cx="12493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" descr="D:\клипарты\рамки\1da7fa4767f7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5350AD-5DF0-43D7-B884-DDE5EAB17C85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7DCDB3-05EB-468C-BDA2-97C9BE4BF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5127" name="Picture 2" descr="D:\клипарты\осень\8e8df644cf1f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879921">
            <a:off x="7803357" y="5249069"/>
            <a:ext cx="12493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" descr="D:\клипарты\рамки\1da7fa4767f7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A7BF49-C316-4254-81E4-D21AFFF816BF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CB63DA-D9C0-4F76-B907-022281B45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6151" name="Picture 2" descr="D:\клипарты\осень\8e8df644cf1f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879921">
            <a:off x="7803357" y="5249069"/>
            <a:ext cx="12493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4" descr="D:\клипарты\рамки\1da7fa4767f7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060D07-D61F-4B94-B5E9-D1C0E19A36BB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0B5FF7-1868-48BA-AB62-A9565F95A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175" name="Picture 2" descr="D:\клипарты\осень\8e8df644cf1f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879921">
            <a:off x="7803357" y="5249069"/>
            <a:ext cx="12493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4" descr="D:\клипарты\рамки\1da7fa4767f7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9.png"/><Relationship Id="rId4" Type="http://schemas.openxmlformats.org/officeDocument/2006/relationships/oleObject" Target="../embeddings/Microsoft_Excel_97-2003_Worksheet1.xls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0.png"/><Relationship Id="rId4" Type="http://schemas.openxmlformats.org/officeDocument/2006/relationships/oleObject" Target="../embeddings/Microsoft_Excel_97-2003_Worksheet2.xls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3.png"/><Relationship Id="rId4" Type="http://schemas.openxmlformats.org/officeDocument/2006/relationships/oleObject" Target="../embeddings/Microsoft_Excel_97-2003_Worksheet3.xls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jpeg"/><Relationship Id="rId3" Type="http://schemas.openxmlformats.org/officeDocument/2006/relationships/image" Target="../media/image129.png"/><Relationship Id="rId7" Type="http://schemas.openxmlformats.org/officeDocument/2006/relationships/image" Target="../media/image133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jpeg"/><Relationship Id="rId11" Type="http://schemas.openxmlformats.org/officeDocument/2006/relationships/image" Target="../media/image137.jpeg"/><Relationship Id="rId5" Type="http://schemas.openxmlformats.org/officeDocument/2006/relationships/image" Target="../media/image131.jpeg"/><Relationship Id="rId10" Type="http://schemas.openxmlformats.org/officeDocument/2006/relationships/image" Target="../media/image136.jpeg"/><Relationship Id="rId4" Type="http://schemas.openxmlformats.org/officeDocument/2006/relationships/image" Target="../media/image130.jpeg"/><Relationship Id="rId9" Type="http://schemas.openxmlformats.org/officeDocument/2006/relationships/image" Target="../media/image13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jpeg"/><Relationship Id="rId4" Type="http://schemas.openxmlformats.org/officeDocument/2006/relationships/image" Target="../media/image140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vyborg_002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2805" y="0"/>
            <a:ext cx="5616284" cy="38967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5540231" cy="373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ll/>
      </p:transition>
    </mc:Choice>
    <mc:Fallback xmlns="">
      <p:transition spd="slow" advClick="0" advTm="3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0" y="-1495187"/>
            <a:ext cx="9144000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Monotype Corsiva" panose="03010101010201010101" pitchFamily="66" charset="0"/>
              <a:cs typeface="Times New Roman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- Договор </a:t>
            </a: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о сотрудничестве с  УМВД 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по Выборгскому </a:t>
            </a:r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району   Ленинградской 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области</a:t>
            </a:r>
            <a:endParaRPr lang="ru-RU" sz="24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anose="03010101010201010101" pitchFamily="66" charset="0"/>
                <a:cs typeface="Times New Roman" pitchFamily="18" charset="0"/>
              </a:rPr>
              <a:t>- Программа </a:t>
            </a: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anose="03010101010201010101" pitchFamily="66" charset="0"/>
                <a:cs typeface="Times New Roman" pitchFamily="18" charset="0"/>
              </a:rPr>
              <a:t>муниципального </a:t>
            </a: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anose="03010101010201010101" pitchFamily="66" charset="0"/>
                <a:cs typeface="Times New Roman" pitchFamily="18" charset="0"/>
              </a:rPr>
              <a:t>эксперимента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- Положение </a:t>
            </a: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о кадетском классе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anose="03010101010201010101" pitchFamily="66" charset="0"/>
                <a:cs typeface="Times New Roman" pitchFamily="18" charset="0"/>
              </a:rPr>
              <a:t>- П</a:t>
            </a: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Monotype Corsiva" panose="03010101010201010101" pitchFamily="66" charset="0"/>
                <a:cs typeface="Times New Roman" pitchFamily="18" charset="0"/>
              </a:rPr>
              <a:t>лан</a:t>
            </a: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anose="03010101010201010101" pitchFamily="66" charset="0"/>
                <a:cs typeface="Times New Roman" pitchFamily="18" charset="0"/>
              </a:rPr>
              <a:t> р</a:t>
            </a: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Monotype Corsiva" panose="03010101010201010101" pitchFamily="66" charset="0"/>
                <a:cs typeface="Times New Roman" pitchFamily="18" charset="0"/>
              </a:rPr>
              <a:t>аботы</a:t>
            </a: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anose="03010101010201010101" pitchFamily="66" charset="0"/>
                <a:cs typeface="Times New Roman" pitchFamily="18" charset="0"/>
              </a:rPr>
              <a:t>с ОГИБДД 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Monotype Corsiva" panose="03010101010201010101" pitchFamily="66" charset="0"/>
                <a:cs typeface="Times New Roman" pitchFamily="18" charset="0"/>
              </a:rPr>
              <a:t>по Выборгскому району   Ленинградской </a:t>
            </a:r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Monotype Corsiva" panose="03010101010201010101" pitchFamily="66" charset="0"/>
                <a:cs typeface="Times New Roman" pitchFamily="18" charset="0"/>
              </a:rPr>
              <a:t>области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- Программа воспитательной системы класса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  <a:defRPr/>
            </a:pP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124" y="1353914"/>
            <a:ext cx="4273550" cy="59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0079" y="908720"/>
            <a:ext cx="3984625" cy="552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949" y="1524673"/>
            <a:ext cx="3768725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763092"/>
            <a:ext cx="3984625" cy="552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824" y="1631949"/>
            <a:ext cx="3611528" cy="537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8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Воспитательное пространство школы</a:t>
            </a:r>
            <a:b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условия: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75856" y="3212976"/>
            <a:ext cx="259228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600" dirty="0">
                <a:solidFill>
                  <a:prstClr val="white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sz="16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Юные кадеты </a:t>
            </a:r>
            <a:r>
              <a:rPr lang="ru-RU" altLang="ru-RU" sz="1600" dirty="0">
                <a:solidFill>
                  <a:prstClr val="white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altLang="ru-RU" sz="16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надежда России</a:t>
            </a:r>
            <a:r>
              <a:rPr lang="ru-RU" altLang="ru-RU" sz="1600" dirty="0">
                <a:solidFill>
                  <a:prstClr val="white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»</a:t>
            </a:r>
            <a:endParaRPr lang="ru-RU" altLang="ru-RU" sz="1600" dirty="0">
              <a:solidFill>
                <a:prstClr val="white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lvl="0" algn="ctr"/>
            <a:r>
              <a:rPr lang="ru-RU" altLang="ru-RU" sz="16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МБОУ </a:t>
            </a:r>
            <a:r>
              <a:rPr lang="ru-RU" altLang="ru-RU" sz="1600" dirty="0">
                <a:solidFill>
                  <a:prstClr val="white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sz="16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СОШ №7</a:t>
            </a:r>
            <a:r>
              <a:rPr lang="ru-RU" altLang="ru-RU" sz="1600" dirty="0">
                <a:solidFill>
                  <a:prstClr val="white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»</a:t>
            </a:r>
            <a:endParaRPr lang="ru-RU" altLang="ru-RU" sz="1600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lvl="0" algn="ctr"/>
            <a:r>
              <a:rPr lang="ru-RU" altLang="ru-RU" sz="1600" dirty="0">
                <a:solidFill>
                  <a:prstClr val="white"/>
                </a:solidFill>
                <a:latin typeface="Times New Roman" pitchFamily="18" charset="0"/>
                <a:cs typeface="Arial" charset="0"/>
              </a:rPr>
              <a:t> г. Выборга </a:t>
            </a:r>
            <a:endParaRPr lang="ru-RU" altLang="ru-RU" sz="16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61255" y="1702070"/>
            <a:ext cx="1944216" cy="12241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в школе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434040" y="1556792"/>
            <a:ext cx="2232248" cy="10645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–значимые проекты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550164" y="3140968"/>
            <a:ext cx="2342316" cy="113042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традиций школы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79512" y="3742184"/>
            <a:ext cx="2520280" cy="129959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и социальное сопровождение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339752" y="5206414"/>
            <a:ext cx="2232248" cy="12972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677272" y="5206414"/>
            <a:ext cx="2495128" cy="11749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 с учащимися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2699792" y="2708920"/>
            <a:ext cx="864096" cy="612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6471" y="3512631"/>
            <a:ext cx="951058" cy="70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Прямая со стрелкой 20"/>
          <p:cNvCxnSpPr/>
          <p:nvPr/>
        </p:nvCxnSpPr>
        <p:spPr>
          <a:xfrm flipH="1">
            <a:off x="2805471" y="4220209"/>
            <a:ext cx="529952" cy="511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688826" y="4512810"/>
            <a:ext cx="682020" cy="6497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231626" y="2621372"/>
            <a:ext cx="636518" cy="519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84" name="Прямая со стрелкой 71683"/>
          <p:cNvCxnSpPr/>
          <p:nvPr/>
        </p:nvCxnSpPr>
        <p:spPr>
          <a:xfrm flipH="1">
            <a:off x="3707904" y="4581128"/>
            <a:ext cx="216024" cy="5814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88" name="Прямая со стрелкой 71687"/>
          <p:cNvCxnSpPr/>
          <p:nvPr/>
        </p:nvCxnSpPr>
        <p:spPr>
          <a:xfrm>
            <a:off x="6029836" y="3897052"/>
            <a:ext cx="5203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503283"/>
      </p:ext>
    </p:extLst>
  </p:cSld>
  <p:clrMapOvr>
    <a:masterClrMapping/>
  </p:clrMapOvr>
  <p:transition spd="slow" advClick="0" advTm="5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107505" y="-96413"/>
            <a:ext cx="9036495" cy="746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Этапы </a:t>
            </a: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реализации </a:t>
            </a: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программы</a:t>
            </a:r>
            <a:endParaRPr lang="ru-RU" sz="3200" u="sng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200" b="1" u="sng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1 этап </a:t>
            </a:r>
            <a:r>
              <a:rPr lang="ru-RU" sz="2200" b="1" u="sng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– моделирование воспитательной системы</a:t>
            </a:r>
          </a:p>
          <a:p>
            <a:pPr indent="450215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  <a:cs typeface="Arial" pitchFamily="34" charset="0"/>
              </a:rPr>
              <a:t>5 - 6 класс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Arial" pitchFamily="34" charset="0"/>
              </a:rPr>
              <a:t> –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/>
                <a:ea typeface="Times New Roman"/>
                <a:cs typeface="Arial" pitchFamily="34" charset="0"/>
              </a:rPr>
              <a:t>«Мы растём как коллектив» </a:t>
            </a:r>
          </a:p>
          <a:p>
            <a:pPr indent="450215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(2010 – 2012 год)</a:t>
            </a:r>
            <a:endParaRPr lang="ru-RU" sz="2000" b="1" i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  <a:defRPr/>
            </a:pPr>
            <a:endParaRPr lang="ru-RU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indent="450215">
              <a:spcAft>
                <a:spcPts val="0"/>
              </a:spcAft>
              <a:defRPr/>
            </a:pPr>
            <a:endParaRPr lang="ru-RU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  <a:defRPr/>
            </a:pPr>
            <a:endParaRPr lang="ru-RU" sz="1400" i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  <a:defRPr/>
            </a:pPr>
            <a:endParaRPr lang="ru-RU" sz="2400" b="1" i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ЗАДАЧИ</a:t>
            </a:r>
            <a:endParaRPr lang="ru-RU" sz="1400" i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  <a:defRPr/>
            </a:pPr>
            <a:endParaRPr lang="ru-RU" sz="1400" i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  <a:defRPr/>
            </a:pPr>
            <a:endParaRPr lang="ru-RU" sz="1400" i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  <a:defRPr/>
            </a:pPr>
            <a:endParaRPr lang="ru-RU" sz="1400" i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  <a:defRPr/>
            </a:pPr>
            <a:endParaRPr lang="ru-RU" sz="1400" i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  <a:defRPr/>
            </a:pPr>
            <a:endParaRPr lang="ru-RU" sz="1400" i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  <a:defRPr/>
            </a:pPr>
            <a:r>
              <a:rPr lang="ru-RU" sz="14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выявление личностных </a:t>
            </a:r>
          </a:p>
          <a:p>
            <a:pPr indent="450215" algn="ctr">
              <a:spcAft>
                <a:spcPts val="0"/>
              </a:spcAft>
              <a:defRPr/>
            </a:pPr>
            <a:r>
              <a:rPr lang="ru-RU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качеств и особенностей, </a:t>
            </a:r>
          </a:p>
          <a:p>
            <a:pPr indent="450215" algn="ctr">
              <a:spcAft>
                <a:spcPts val="0"/>
              </a:spcAft>
              <a:defRPr/>
            </a:pPr>
            <a:r>
              <a:rPr lang="ru-RU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включение в активную </a:t>
            </a:r>
          </a:p>
          <a:p>
            <a:pPr indent="450215" algn="ctr">
              <a:spcAft>
                <a:spcPts val="0"/>
              </a:spcAft>
              <a:defRPr/>
            </a:pPr>
            <a:r>
              <a:rPr lang="ru-RU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деятельность класса, </a:t>
            </a:r>
          </a:p>
          <a:p>
            <a:pPr indent="450215" algn="ctr">
              <a:spcAft>
                <a:spcPts val="0"/>
              </a:spcAft>
              <a:defRPr/>
            </a:pPr>
            <a:r>
              <a:rPr lang="ru-RU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сплочение детского коллектива</a:t>
            </a:r>
          </a:p>
          <a:p>
            <a:pPr indent="450215" algn="ctr">
              <a:spcAft>
                <a:spcPts val="0"/>
              </a:spcAft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</a:t>
            </a:r>
            <a:endParaRPr lang="ru-RU" sz="1400" i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" name="4-конечная звезда 1"/>
          <p:cNvSpPr/>
          <p:nvPr/>
        </p:nvSpPr>
        <p:spPr>
          <a:xfrm>
            <a:off x="1502626" y="1166140"/>
            <a:ext cx="409575" cy="2159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56" name="Прямоугольник 2"/>
          <p:cNvSpPr>
            <a:spLocks noChangeArrowheads="1"/>
          </p:cNvSpPr>
          <p:nvPr/>
        </p:nvSpPr>
        <p:spPr bwMode="auto">
          <a:xfrm>
            <a:off x="-169599" y="3547715"/>
            <a:ext cx="360045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i="1" dirty="0" smtClean="0">
                <a:latin typeface="Times New Roman"/>
                <a:ea typeface="Times New Roman"/>
              </a:rPr>
              <a:t>проектирование </a:t>
            </a:r>
            <a:r>
              <a:rPr lang="ru-RU" sz="1800" i="1" dirty="0">
                <a:latin typeface="Times New Roman"/>
                <a:ea typeface="Times New Roman"/>
              </a:rPr>
              <a:t>целей, перспектив и образа жизнедеятельности классного сообщества</a:t>
            </a:r>
            <a:endParaRPr lang="ru-RU" altLang="ru-RU" sz="1800" i="1" dirty="0">
              <a:latin typeface="Arial" charset="0"/>
              <a:ea typeface="Calibri" pitchFamily="34" charset="0"/>
            </a:endParaRPr>
          </a:p>
        </p:txBody>
      </p:sp>
      <p:sp>
        <p:nvSpPr>
          <p:cNvPr id="4" name="Выгнутая вверх стрелка 3"/>
          <p:cNvSpPr/>
          <p:nvPr/>
        </p:nvSpPr>
        <p:spPr>
          <a:xfrm rot="194248">
            <a:off x="5666914" y="2908417"/>
            <a:ext cx="2076450" cy="5826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низ стрелка 5"/>
          <p:cNvSpPr/>
          <p:nvPr/>
        </p:nvSpPr>
        <p:spPr>
          <a:xfrm rot="10442510">
            <a:off x="1547812" y="2889249"/>
            <a:ext cx="2304107" cy="6599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4093592" y="3951725"/>
            <a:ext cx="532160" cy="13194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385470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215">
              <a:spcAft>
                <a:spcPts val="0"/>
              </a:spcAft>
              <a:defRPr/>
            </a:pPr>
            <a:r>
              <a:rPr lang="ru-RU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формирование благоприятного                                                                </a:t>
            </a:r>
          </a:p>
          <a:p>
            <a:pPr lvl="0" indent="450215">
              <a:spcAft>
                <a:spcPts val="0"/>
              </a:spcAft>
              <a:defRPr/>
            </a:pPr>
            <a:r>
              <a:rPr lang="ru-RU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духовного и эмоционально-</a:t>
            </a:r>
          </a:p>
          <a:p>
            <a:pPr lvl="0" indent="450215">
              <a:spcAft>
                <a:spcPts val="0"/>
              </a:spcAft>
              <a:defRPr/>
            </a:pPr>
            <a:r>
              <a:rPr lang="ru-RU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психологического  </a:t>
            </a:r>
          </a:p>
          <a:p>
            <a:pPr lvl="0" indent="450215">
              <a:spcAft>
                <a:spcPts val="0"/>
              </a:spcAft>
              <a:defRPr/>
            </a:pPr>
            <a:r>
              <a:rPr lang="ru-RU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климата в коллектив</a:t>
            </a:r>
            <a:r>
              <a:rPr lang="ru-RU" sz="16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е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971600" y="260648"/>
            <a:ext cx="7344816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Флаг , герб, гимн класса</a:t>
            </a:r>
            <a:endParaRPr lang="ru-RU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anose="03010101010201010101" pitchFamily="66" charset="0"/>
                <a:cs typeface="Times New Roman" pitchFamily="18" charset="0"/>
              </a:rPr>
              <a:t>Девиз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Присяга</a:t>
            </a:r>
            <a:endParaRPr lang="ru-RU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anose="03010101010201010101" pitchFamily="66" charset="0"/>
                <a:cs typeface="Times New Roman" pitchFamily="18" charset="0"/>
              </a:rPr>
              <a:t>Законы </a:t>
            </a: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anose="03010101010201010101" pitchFamily="66" charset="0"/>
                <a:cs typeface="Times New Roman" pitchFamily="18" charset="0"/>
              </a:rPr>
              <a:t>чести кадета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Форма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26" y="2222002"/>
            <a:ext cx="5261088" cy="397845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25" y="2708920"/>
            <a:ext cx="4200141" cy="364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60"/>
          <a:stretch/>
        </p:blipFill>
        <p:spPr>
          <a:xfrm>
            <a:off x="3326978" y="3052433"/>
            <a:ext cx="3114521" cy="341615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8373" y="2708920"/>
            <a:ext cx="4683125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66775"/>
            <a:ext cx="4319588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4176" y="964654"/>
            <a:ext cx="4273550" cy="592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ll/>
      </p:transition>
    </mc:Choice>
    <mc:Fallback xmlns="">
      <p:transition spd="slow" advClick="0" advTm="7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251520" y="260350"/>
            <a:ext cx="8713093" cy="625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200" b="1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2 этап – </a:t>
            </a:r>
            <a:r>
              <a:rPr lang="ru-RU" altLang="ru-RU" sz="2200" b="1" u="sng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Становление</a:t>
            </a:r>
            <a:endParaRPr lang="ru-RU" altLang="ru-RU" sz="22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2012 – 2014 год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- 8 класс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altLang="ru-RU" sz="24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«Я - Кадет»</a:t>
            </a:r>
            <a:endParaRPr lang="ru-RU" altLang="ru-RU" sz="2400" i="1" dirty="0">
              <a:solidFill>
                <a:srgbClr val="000000"/>
              </a:solidFill>
              <a:latin typeface="Times New Roman" pitchFamily="18" charset="0"/>
              <a:ea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</a:rPr>
              <a:t>ЗАДАЧИ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</a:rPr>
              <a:t>содействие дальнейшему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</a:rPr>
              <a:t>развитию способностей,                                                    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</a:rPr>
              <a:t>устойчивых интересов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</a:rPr>
              <a:t>и склонностей каждого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</a:rPr>
              <a:t> члена коллектива                                                    </a:t>
            </a:r>
            <a:r>
              <a:rPr lang="ru-RU" altLang="ru-RU" sz="20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</a:rPr>
              <a:t/>
            </a:r>
            <a:br>
              <a:rPr lang="ru-RU" altLang="ru-RU" sz="20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</a:rPr>
            </a:br>
            <a:r>
              <a:rPr lang="ru-RU" altLang="ru-RU" sz="20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</a:rPr>
              <a:t> </a:t>
            </a:r>
            <a:endParaRPr lang="ru-RU" altLang="ru-RU" sz="20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</a:rPr>
              <a:t>умение высказывать 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</a:rPr>
              <a:t> отстаивать свою точку зрения</a:t>
            </a:r>
            <a:endParaRPr lang="ru-RU" altLang="ru-RU" sz="2000" i="1" dirty="0">
              <a:solidFill>
                <a:srgbClr val="000000"/>
              </a:solidFill>
              <a:latin typeface="Times New Roman" pitchFamily="18" charset="0"/>
              <a:ea typeface="Calibri" pitchFamily="34" charset="0"/>
            </a:endParaRP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5651500" y="2420938"/>
            <a:ext cx="2520950" cy="863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успешного самообразования и самовоспитания</a:t>
            </a:r>
          </a:p>
        </p:txBody>
      </p:sp>
      <p:sp>
        <p:nvSpPr>
          <p:cNvPr id="4" name="Выгнутая вниз стрелка 3"/>
          <p:cNvSpPr/>
          <p:nvPr/>
        </p:nvSpPr>
        <p:spPr>
          <a:xfrm rot="10338399">
            <a:off x="1258888" y="2420938"/>
            <a:ext cx="2808287" cy="863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3802063" y="4098925"/>
            <a:ext cx="793750" cy="15763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1998662" y="1700808"/>
            <a:ext cx="504825" cy="36036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 advTm="500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63339" y="116633"/>
            <a:ext cx="8901149" cy="698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этап – Личностно-профессиональное самоопределение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(2014 – 2017 год)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 класс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«Моё становление»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класс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«Я и моя профессия»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 класс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«Я выбираю свой путь в жизни»</a:t>
            </a:r>
            <a:endParaRPr lang="ru-RU" altLang="ru-RU" sz="2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содействие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самоутверждению        </a:t>
            </a:r>
            <a:r>
              <a:rPr lang="ru-RU" alt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            </a:t>
            </a:r>
            <a:r>
              <a:rPr lang="ru-RU" alt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правильный выбор профессии</a:t>
            </a:r>
            <a:endParaRPr lang="ru-RU" altLang="ru-RU" sz="2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самореализации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 взрослой жизни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осмысление целей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смысла своей жизни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4-конечная звезда 2"/>
          <p:cNvSpPr/>
          <p:nvPr/>
        </p:nvSpPr>
        <p:spPr>
          <a:xfrm>
            <a:off x="2068512" y="1453382"/>
            <a:ext cx="441325" cy="28892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2067641" y="1959186"/>
            <a:ext cx="384175" cy="2873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1393822" y="2552699"/>
            <a:ext cx="454025" cy="2873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Выгнутая вверх стрелка 3"/>
          <p:cNvSpPr/>
          <p:nvPr/>
        </p:nvSpPr>
        <p:spPr>
          <a:xfrm rot="582010">
            <a:off x="4716016" y="3332641"/>
            <a:ext cx="2088231" cy="73183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 rot="21125320">
            <a:off x="3711490" y="4754482"/>
            <a:ext cx="506413" cy="11588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низ стрелка 5"/>
          <p:cNvSpPr/>
          <p:nvPr/>
        </p:nvSpPr>
        <p:spPr>
          <a:xfrm rot="10800000">
            <a:off x="1833921" y="3354388"/>
            <a:ext cx="1800225" cy="723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500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090" y="559002"/>
            <a:ext cx="8229600" cy="1143000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/>
            </a:r>
            <a:b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/>
            </a:r>
            <a:b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Механизм  </a:t>
            </a:r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реализации  воспитательной программы </a:t>
            </a:r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:</a:t>
            </a:r>
            <a:b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/>
            </a:r>
            <a:b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/>
            </a:r>
            <a:b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28" y="3781106"/>
            <a:ext cx="2109428" cy="728014"/>
          </a:xfrm>
        </p:spPr>
        <p:txBody>
          <a:bodyPr/>
          <a:lstStyle/>
          <a:p>
            <a:pPr algn="ctr"/>
            <a:r>
              <a:rPr lang="ru-RU" sz="2200" b="0" i="1" dirty="0" err="1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Программно</a:t>
            </a:r>
            <a:r>
              <a:rPr lang="ru-RU" sz="2200" b="0" i="1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 –целевое планирование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9712" y="2906712"/>
            <a:ext cx="4104456" cy="3114576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i="1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    Технология коллективного</a:t>
            </a:r>
          </a:p>
          <a:p>
            <a:pPr marL="0" indent="0" algn="ctr">
              <a:buNone/>
            </a:pPr>
            <a:r>
              <a:rPr lang="ru-RU" sz="2200" i="1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воспитания</a:t>
            </a:r>
          </a:p>
          <a:p>
            <a:pPr marL="0" indent="0" algn="ctr">
              <a:buNone/>
            </a:pPr>
            <a:endParaRPr lang="ru-RU" sz="2100" i="1" dirty="0" smtClean="0">
              <a:solidFill>
                <a:prstClr val="black"/>
              </a:solidFill>
              <a:latin typeface="Times New Roman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100" i="1" dirty="0" smtClean="0">
              <a:solidFill>
                <a:prstClr val="black"/>
              </a:solidFill>
              <a:latin typeface="Times New Roman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 panose="02020603050405020304" pitchFamily="18" charset="0"/>
              </a:rPr>
              <a:t>самоуправление</a:t>
            </a:r>
          </a:p>
          <a:p>
            <a:pPr marL="0" indent="0" algn="ctr">
              <a:buNone/>
            </a:pPr>
            <a:endParaRPr lang="ru-RU" sz="2000" i="1" dirty="0" smtClean="0">
              <a:solidFill>
                <a:prstClr val="black"/>
              </a:solidFill>
              <a:latin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solidFill>
                <a:prstClr val="black"/>
              </a:solidFill>
              <a:latin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ученическое           родительский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самоуправление          комитет</a:t>
            </a:r>
            <a:endParaRPr lang="ru-RU" sz="2000" i="1" dirty="0" smtClean="0">
              <a:solidFill>
                <a:prstClr val="black"/>
              </a:solidFill>
              <a:latin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33933" y="2845002"/>
            <a:ext cx="3177679" cy="639762"/>
          </a:xfrm>
        </p:spPr>
        <p:txBody>
          <a:bodyPr/>
          <a:lstStyle/>
          <a:p>
            <a:pPr algn="r"/>
            <a:r>
              <a:rPr lang="ru-RU" sz="2200" b="0" i="1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Кадетский </a:t>
            </a:r>
            <a:r>
              <a:rPr lang="ru-RU" sz="2200" b="0" i="1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модуль через </a:t>
            </a:r>
            <a:r>
              <a:rPr lang="ru-RU" sz="2200" b="0" i="1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реализацию программ дополнительного </a:t>
            </a:r>
            <a:r>
              <a:rPr lang="ru-RU" sz="2200" b="0" i="1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образования </a:t>
            </a:r>
            <a:endParaRPr lang="ru-RU" sz="22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2097" y="3212976"/>
            <a:ext cx="4041775" cy="2697162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None/>
            </a:pP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«Юные инспекторы движения »</a:t>
            </a:r>
          </a:p>
          <a:p>
            <a:pPr marL="0" lvl="0" indent="0" algn="ctr" eaLnBrk="1" hangingPunct="1">
              <a:spcBef>
                <a:spcPct val="0"/>
              </a:spcBef>
              <a:buNone/>
              <a:defRPr/>
            </a:pPr>
            <a:r>
              <a:rPr lang="ru-RU" sz="1800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 panose="02020603050405020304" pitchFamily="18" charset="0"/>
              </a:rPr>
              <a:t>                </a:t>
            </a:r>
            <a:r>
              <a:rPr lang="ru-RU" sz="2000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 panose="02020603050405020304" pitchFamily="18" charset="0"/>
              </a:rPr>
              <a:t>- 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по краеведению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Открывая малую Родину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-  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«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Дзю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до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-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«Хореография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- 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«Хор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-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«Фотокружок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Строевая подготовка»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698976" y="1268760"/>
            <a:ext cx="139330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923928" y="1268760"/>
            <a:ext cx="360040" cy="15762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923928" y="3789040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363870" y="4941168"/>
            <a:ext cx="51984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627784" y="4941168"/>
            <a:ext cx="62636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1115616" y="1268760"/>
            <a:ext cx="1969368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42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7992888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Ученическое самоуправление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Arial" pitchFamily="34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791" y="817405"/>
            <a:ext cx="4212480" cy="32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53127">
            <a:off x="243367" y="3315143"/>
            <a:ext cx="4575239" cy="390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9175" y="604838"/>
            <a:ext cx="30734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9788" y="2562225"/>
            <a:ext cx="33464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3" name="Прямоугольник 2"/>
          <p:cNvSpPr>
            <a:spLocks noChangeArrowheads="1"/>
          </p:cNvSpPr>
          <p:nvPr/>
        </p:nvSpPr>
        <p:spPr bwMode="auto">
          <a:xfrm>
            <a:off x="4509271" y="1265238"/>
            <a:ext cx="14557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дружная </a:t>
            </a:r>
            <a:endParaRPr lang="ru-RU" alt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команда</a:t>
            </a:r>
            <a:endParaRPr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4" name="Прямоугольник 3"/>
          <p:cNvSpPr>
            <a:spLocks noChangeArrowheads="1"/>
          </p:cNvSpPr>
          <p:nvPr/>
        </p:nvSpPr>
        <p:spPr bwMode="auto">
          <a:xfrm>
            <a:off x="4140200" y="4781550"/>
            <a:ext cx="47879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Самоуправление - </a:t>
            </a:r>
            <a:r>
              <a:rPr lang="ru-RU" altLang="ru-RU" sz="19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  организации   жизнедеятельности коллектива учащихся, обеспечивающая развитие их самостоятельности в принятии и реализации решения для достижения общественно значимых целей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827584" y="188913"/>
            <a:ext cx="77048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677068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677068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677068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67706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67706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7706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7706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7706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7706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Организация самоуправления в кадетском классе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«Юные кадеты – надежда России»</a:t>
            </a:r>
            <a:endParaRPr lang="ru-RU" alt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Calibri" pitchFamily="34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188" y="1101725"/>
            <a:ext cx="35052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425" y="3005138"/>
            <a:ext cx="23415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3" y="1935163"/>
            <a:ext cx="21082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975" y="2033588"/>
            <a:ext cx="20891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7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3881438"/>
            <a:ext cx="1779588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8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925" y="3822700"/>
            <a:ext cx="1722438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9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050" y="5249863"/>
            <a:ext cx="16224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0" name="Picture 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5249863"/>
            <a:ext cx="16557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1" name="Picture 1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8588" y="6030913"/>
            <a:ext cx="1627187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732" name="AutoShape 1"/>
          <p:cNvCxnSpPr>
            <a:cxnSpLocks noChangeShapeType="1"/>
          </p:cNvCxnSpPr>
          <p:nvPr/>
        </p:nvCxnSpPr>
        <p:spPr bwMode="auto">
          <a:xfrm flipH="1">
            <a:off x="4730750" y="3852863"/>
            <a:ext cx="46038" cy="2178050"/>
          </a:xfrm>
          <a:prstGeom prst="straightConnector1">
            <a:avLst/>
          </a:prstGeom>
          <a:noFill/>
          <a:ln w="9525">
            <a:solidFill>
              <a:srgbClr val="548DD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3" name="AutoShape 3"/>
          <p:cNvCxnSpPr>
            <a:cxnSpLocks noChangeShapeType="1"/>
          </p:cNvCxnSpPr>
          <p:nvPr/>
        </p:nvCxnSpPr>
        <p:spPr bwMode="auto">
          <a:xfrm flipH="1" flipV="1">
            <a:off x="2503488" y="2397125"/>
            <a:ext cx="990600" cy="642938"/>
          </a:xfrm>
          <a:prstGeom prst="straightConnector1">
            <a:avLst/>
          </a:prstGeom>
          <a:noFill/>
          <a:ln w="9525">
            <a:solidFill>
              <a:srgbClr val="548DD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4" name="AutoShape 8"/>
          <p:cNvCxnSpPr>
            <a:cxnSpLocks noChangeShapeType="1"/>
          </p:cNvCxnSpPr>
          <p:nvPr/>
        </p:nvCxnSpPr>
        <p:spPr bwMode="auto">
          <a:xfrm flipV="1">
            <a:off x="5364163" y="2397125"/>
            <a:ext cx="1547812" cy="642938"/>
          </a:xfrm>
          <a:prstGeom prst="straightConnector1">
            <a:avLst/>
          </a:prstGeom>
          <a:noFill/>
          <a:ln w="9525">
            <a:solidFill>
              <a:srgbClr val="548DD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5" name="AutoShape 9"/>
          <p:cNvCxnSpPr>
            <a:cxnSpLocks noChangeShapeType="1"/>
          </p:cNvCxnSpPr>
          <p:nvPr/>
        </p:nvCxnSpPr>
        <p:spPr bwMode="auto">
          <a:xfrm>
            <a:off x="4673600" y="2089150"/>
            <a:ext cx="46038" cy="855663"/>
          </a:xfrm>
          <a:prstGeom prst="straightConnector1">
            <a:avLst/>
          </a:prstGeom>
          <a:noFill/>
          <a:ln w="9525">
            <a:solidFill>
              <a:srgbClr val="365F9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6" name="AutoShape 15"/>
          <p:cNvCxnSpPr>
            <a:cxnSpLocks noChangeShapeType="1"/>
          </p:cNvCxnSpPr>
          <p:nvPr/>
        </p:nvCxnSpPr>
        <p:spPr bwMode="auto">
          <a:xfrm flipH="1" flipV="1">
            <a:off x="2843213" y="2355850"/>
            <a:ext cx="3660775" cy="46038"/>
          </a:xfrm>
          <a:prstGeom prst="straightConnector1">
            <a:avLst/>
          </a:prstGeom>
          <a:noFill/>
          <a:ln w="9525">
            <a:solidFill>
              <a:srgbClr val="548DD4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7" name="AutoShape 4"/>
          <p:cNvCxnSpPr>
            <a:cxnSpLocks noChangeShapeType="1"/>
          </p:cNvCxnSpPr>
          <p:nvPr/>
        </p:nvCxnSpPr>
        <p:spPr bwMode="auto">
          <a:xfrm flipH="1">
            <a:off x="2536825" y="3573463"/>
            <a:ext cx="739775" cy="614362"/>
          </a:xfrm>
          <a:prstGeom prst="straightConnector1">
            <a:avLst/>
          </a:prstGeom>
          <a:noFill/>
          <a:ln w="9525">
            <a:solidFill>
              <a:srgbClr val="548DD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8" name="AutoShape 5"/>
          <p:cNvCxnSpPr>
            <a:cxnSpLocks noChangeShapeType="1"/>
          </p:cNvCxnSpPr>
          <p:nvPr/>
        </p:nvCxnSpPr>
        <p:spPr bwMode="auto">
          <a:xfrm flipH="1">
            <a:off x="2843213" y="3881438"/>
            <a:ext cx="1095375" cy="1276350"/>
          </a:xfrm>
          <a:prstGeom prst="straightConnector1">
            <a:avLst/>
          </a:prstGeom>
          <a:noFill/>
          <a:ln w="9525">
            <a:solidFill>
              <a:srgbClr val="548DD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9" name="AutoShape 6"/>
          <p:cNvCxnSpPr>
            <a:cxnSpLocks noChangeShapeType="1"/>
          </p:cNvCxnSpPr>
          <p:nvPr/>
        </p:nvCxnSpPr>
        <p:spPr bwMode="auto">
          <a:xfrm>
            <a:off x="5565775" y="3916363"/>
            <a:ext cx="735013" cy="1181100"/>
          </a:xfrm>
          <a:prstGeom prst="straightConnector1">
            <a:avLst/>
          </a:prstGeom>
          <a:noFill/>
          <a:ln w="9525">
            <a:solidFill>
              <a:srgbClr val="548DD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0" name="AutoShape 7"/>
          <p:cNvCxnSpPr>
            <a:cxnSpLocks noChangeShapeType="1"/>
          </p:cNvCxnSpPr>
          <p:nvPr/>
        </p:nvCxnSpPr>
        <p:spPr bwMode="auto">
          <a:xfrm>
            <a:off x="5862638" y="3705225"/>
            <a:ext cx="611187" cy="287338"/>
          </a:xfrm>
          <a:prstGeom prst="straightConnector1">
            <a:avLst/>
          </a:prstGeom>
          <a:noFill/>
          <a:ln w="9525">
            <a:solidFill>
              <a:srgbClr val="548DD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1" name="AutoShape 10"/>
          <p:cNvCxnSpPr>
            <a:cxnSpLocks noChangeShapeType="1"/>
          </p:cNvCxnSpPr>
          <p:nvPr/>
        </p:nvCxnSpPr>
        <p:spPr bwMode="auto">
          <a:xfrm flipH="1" flipV="1">
            <a:off x="1619250" y="4724400"/>
            <a:ext cx="180975" cy="433388"/>
          </a:xfrm>
          <a:prstGeom prst="straightConnector1">
            <a:avLst/>
          </a:prstGeom>
          <a:noFill/>
          <a:ln w="9525">
            <a:solidFill>
              <a:srgbClr val="548DD4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2" name="AutoShape 10"/>
          <p:cNvCxnSpPr>
            <a:cxnSpLocks noChangeShapeType="1"/>
          </p:cNvCxnSpPr>
          <p:nvPr/>
        </p:nvCxnSpPr>
        <p:spPr bwMode="auto">
          <a:xfrm flipH="1" flipV="1">
            <a:off x="2906713" y="6030913"/>
            <a:ext cx="944562" cy="349250"/>
          </a:xfrm>
          <a:prstGeom prst="straightConnector1">
            <a:avLst/>
          </a:prstGeom>
          <a:noFill/>
          <a:ln w="9525">
            <a:solidFill>
              <a:srgbClr val="548DD4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3" name="AutoShape 12"/>
          <p:cNvCxnSpPr>
            <a:cxnSpLocks noChangeShapeType="1"/>
          </p:cNvCxnSpPr>
          <p:nvPr/>
        </p:nvCxnSpPr>
        <p:spPr bwMode="auto">
          <a:xfrm flipH="1">
            <a:off x="5614988" y="6143625"/>
            <a:ext cx="1047750" cy="236538"/>
          </a:xfrm>
          <a:prstGeom prst="straightConnector1">
            <a:avLst/>
          </a:prstGeom>
          <a:noFill/>
          <a:ln w="9525">
            <a:solidFill>
              <a:srgbClr val="548DD4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4" name="AutoShape 13"/>
          <p:cNvCxnSpPr>
            <a:cxnSpLocks noChangeShapeType="1"/>
          </p:cNvCxnSpPr>
          <p:nvPr/>
        </p:nvCxnSpPr>
        <p:spPr bwMode="auto">
          <a:xfrm flipH="1">
            <a:off x="7185025" y="4594225"/>
            <a:ext cx="314325" cy="655638"/>
          </a:xfrm>
          <a:prstGeom prst="straightConnector1">
            <a:avLst/>
          </a:prstGeom>
          <a:noFill/>
          <a:ln w="9525">
            <a:solidFill>
              <a:srgbClr val="548DD4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5" name="AutoShape 14"/>
          <p:cNvCxnSpPr>
            <a:cxnSpLocks noChangeShapeType="1"/>
          </p:cNvCxnSpPr>
          <p:nvPr/>
        </p:nvCxnSpPr>
        <p:spPr bwMode="auto">
          <a:xfrm flipH="1">
            <a:off x="7696200" y="3005138"/>
            <a:ext cx="115888" cy="700087"/>
          </a:xfrm>
          <a:prstGeom prst="straightConnector1">
            <a:avLst/>
          </a:prstGeom>
          <a:noFill/>
          <a:ln w="9525">
            <a:solidFill>
              <a:srgbClr val="548DD4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6" name="AutoShape 16"/>
          <p:cNvCxnSpPr>
            <a:cxnSpLocks noChangeShapeType="1"/>
          </p:cNvCxnSpPr>
          <p:nvPr/>
        </p:nvCxnSpPr>
        <p:spPr bwMode="auto">
          <a:xfrm flipH="1" flipV="1">
            <a:off x="1501775" y="2914650"/>
            <a:ext cx="46038" cy="762000"/>
          </a:xfrm>
          <a:prstGeom prst="straightConnector1">
            <a:avLst/>
          </a:prstGeom>
          <a:noFill/>
          <a:ln w="9525">
            <a:solidFill>
              <a:srgbClr val="548DD4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 advClick="0" advTm="4000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00808"/>
            <a:ext cx="5616624" cy="2334121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Направления воспитательной работы</a:t>
            </a:r>
            <a:r>
              <a:rPr lang="ru-RU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  <a:cs typeface="Arial" pitchFamily="34" charset="0"/>
              </a:rPr>
              <a:t/>
            </a:r>
            <a:br>
              <a:rPr lang="ru-RU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443" y="-3049"/>
            <a:ext cx="3898349" cy="584752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17412" name="Заголовок 1"/>
          <p:cNvSpPr>
            <a:spLocks noGrp="1"/>
          </p:cNvSpPr>
          <p:nvPr>
            <p:ph type="ctrTitle"/>
          </p:nvPr>
        </p:nvSpPr>
        <p:spPr>
          <a:xfrm>
            <a:off x="4211638" y="2276475"/>
            <a:ext cx="3884612" cy="2690813"/>
          </a:xfrm>
        </p:spPr>
        <p:txBody>
          <a:bodyPr/>
          <a:lstStyle/>
          <a:p>
            <a:pPr algn="r" eaLnBrk="1" hangingPunct="1"/>
            <a:r>
              <a:rPr lang="ru-RU" altLang="ru-RU" b="1" i="1" dirty="0" smtClean="0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Вера Николаевна Корнеева</a:t>
            </a:r>
            <a:r>
              <a:rPr lang="ru-RU" altLang="ru-RU" sz="4000" b="1" i="1" dirty="0" smtClean="0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800" i="1" dirty="0" smtClean="0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учитель физической культуры</a:t>
            </a:r>
            <a:br>
              <a:rPr lang="ru-RU" altLang="ru-RU" sz="1800" i="1" dirty="0" smtClean="0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800" i="1" dirty="0" smtClean="0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высшая категория </a:t>
            </a:r>
            <a:r>
              <a:rPr lang="ru-RU" altLang="ru-RU" sz="1800" dirty="0" smtClean="0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endParaRPr lang="ru-RU" altLang="ru-RU" sz="1800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589030" y="684708"/>
            <a:ext cx="69352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«Кадет </a:t>
            </a:r>
          </a:p>
          <a:p>
            <a:pPr algn="ctr"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его познавательные возможности»</a:t>
            </a:r>
          </a:p>
        </p:txBody>
      </p:sp>
      <p:sp>
        <p:nvSpPr>
          <p:cNvPr id="32772" name="Прямоугольник 1"/>
          <p:cNvSpPr>
            <a:spLocks noChangeArrowheads="1"/>
          </p:cNvSpPr>
          <p:nvPr/>
        </p:nvSpPr>
        <p:spPr bwMode="auto">
          <a:xfrm>
            <a:off x="744311" y="1651323"/>
            <a:ext cx="7655377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tabLst>
                <a:tab pos="90011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90011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90011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9001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9001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01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01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01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01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Задачи: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</a:t>
            </a:r>
            <a:r>
              <a:rPr lang="ru-RU" sz="20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пределение </a:t>
            </a: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учебных возможностей учащихся; </a:t>
            </a:r>
            <a:endParaRPr lang="ru-RU" sz="20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</a:t>
            </a:r>
            <a:r>
              <a:rPr lang="ru-RU" sz="20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ормирование </a:t>
            </a: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условий для интеллектуального развития учащихся</a:t>
            </a:r>
            <a:r>
              <a:rPr lang="ru-RU" sz="20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20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 у учащихся умений и навыков самоорганизации, самовыражения и самовоспитания</a:t>
            </a:r>
            <a:r>
              <a:rPr lang="ru-RU" sz="20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0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определение методов, приёмов,  форм индивидуальной работы с учащимися (в урочной и внеурочной деятельности</a:t>
            </a:r>
            <a:r>
              <a:rPr lang="ru-RU" sz="20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);</a:t>
            </a:r>
            <a:endParaRPr lang="ru-RU" sz="20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 наблюдательности, активности, прилежания, устойчивости интереса.</a:t>
            </a:r>
            <a:endParaRPr lang="ru-RU" sz="2000" i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8000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SC02743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18" y="188640"/>
            <a:ext cx="4273077" cy="352839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IMG_004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53214"/>
            <a:ext cx="4320480" cy="324616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1\Desktop\Мой класс\7б класс апрель, май\IMG_00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852963"/>
            <a:ext cx="3816425" cy="286231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1\Desktop\Мой класс\7б класс апрель, май\IMG_00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384376" cy="253828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1\Desktop\Мой класс\Фото школа\123 003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204864"/>
            <a:ext cx="3096344" cy="223092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95744" y="764704"/>
            <a:ext cx="72773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«Кадет и его нравственность»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700808"/>
            <a:ext cx="727280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Задачи: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</a:t>
            </a:r>
            <a:r>
              <a:rPr lang="ru-RU" sz="20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азвитие </a:t>
            </a: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способностей эмоционально отзываться на переживания других людей;</a:t>
            </a:r>
            <a:endParaRPr lang="ru-RU" sz="20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воспитание этической культуры учащихся;</a:t>
            </a:r>
            <a:endParaRPr lang="ru-RU" sz="20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волевых качеств учащихся, способности к критическому осмыслению своих сильных и слабых </a:t>
            </a:r>
            <a:r>
              <a:rPr lang="ru-RU" sz="20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сторон;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</a:t>
            </a: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учащихся желания самосовершенствоваться.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6000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вере 8 а\DSC0576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669" y="120044"/>
            <a:ext cx="5048758" cy="323694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вере 8 а\DSC0576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692696"/>
            <a:ext cx="3517412" cy="47301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1\Desktop\Мой класс\1 сентября 2013\1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282240"/>
            <a:ext cx="2431619" cy="364742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1\Desktop\Мой класс\Фото класса\y_ade29458[1]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2520280" cy="351653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1\Desktop\Мой класс\1 Смотр кадетов 19.02.2013г\IMG_2809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260648"/>
            <a:ext cx="3945633" cy="429052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8" name="Рисунок 7" descr="C:\Users\1\Desktop\Мой класс\7б класс апрель, май\IMG_007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16" y="3344030"/>
            <a:ext cx="4392488" cy="338437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9218" name="Picture 2" descr="C:\Users\1\Desktop\Мой класс\Кадеты\КаДЕТЫ 2\P10901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365104"/>
            <a:ext cx="3528392" cy="234307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1\Desktop\Мой класс\Класс - разные\IMG_0289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474925"/>
            <a:ext cx="3901366" cy="293936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7" name="Рисунок 6" descr="C:\Users\1\Desktop\Мой класс\Класс - разные\IMG_0289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7038" y="404664"/>
            <a:ext cx="3901366" cy="293936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5"/>
          <p:cNvSpPr>
            <a:spLocks noChangeArrowheads="1"/>
          </p:cNvSpPr>
          <p:nvPr/>
        </p:nvSpPr>
        <p:spPr bwMode="auto">
          <a:xfrm>
            <a:off x="357188" y="5214938"/>
            <a:ext cx="7572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1\Desktop\Мой класс\Класс - разные\IMG_035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60648"/>
            <a:ext cx="3817565" cy="357989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8" name="Рисунок 7" descr="C:\Users\1\Desktop\Мой класс\Класс - разные\IMG_055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053930" cy="318688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9" name="Рисунок 8" descr="C:\Users\1\Desktop\Мой класс\Масленница 2011\Масленница 2011 03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4680520" cy="32849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10" name="Рисунок 9" descr="C:\Users\1\Desktop\Мой класс\Фото класса\y_896bfa77[1]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7350" y="4052360"/>
            <a:ext cx="3676650" cy="275717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1\Desktop\Мой класс\Школа\23 февраля 2011г\Ксения 050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 rot="1198574">
            <a:off x="4247561" y="390396"/>
            <a:ext cx="4866531" cy="317325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1\Desktop\Мой класс\Фото класса\RaUNwUDZqwI[1]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03745">
            <a:off x="254672" y="2918514"/>
            <a:ext cx="4660601" cy="408472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38917" name="Рисунок 3" descr="C:\Users\1\Desktop\Мой класс\Фото класса\y_8d466290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3611586"/>
            <a:ext cx="3527623" cy="29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C:\Users\1\Desktop\Мой класс\Школа\23 февраля 2011г\Ксения 047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0"/>
            <a:ext cx="3528392" cy="306896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2632" y="1052736"/>
            <a:ext cx="347347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Шитье\_qsm9wbRES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85451">
            <a:off x="523680" y="565720"/>
            <a:ext cx="3147890" cy="421364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Шитье\sr0IgWZXV8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5637">
            <a:off x="5805648" y="733008"/>
            <a:ext cx="3080618" cy="41235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050" y="25400"/>
            <a:ext cx="56896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«Умелые ручки»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шьём костюмы 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выступлениям</a:t>
            </a:r>
          </a:p>
        </p:txBody>
      </p:sp>
      <p:pic>
        <p:nvPicPr>
          <p:cNvPr id="9218" name="Picture 2" descr="C:\Users\1\Pictures\03112013158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234010"/>
            <a:ext cx="3384376" cy="253828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40963" name="Прямоугольник 9"/>
          <p:cNvSpPr>
            <a:spLocks noChangeArrowheads="1"/>
          </p:cNvSpPr>
          <p:nvPr/>
        </p:nvSpPr>
        <p:spPr bwMode="auto">
          <a:xfrm>
            <a:off x="428625" y="2500313"/>
            <a:ext cx="7429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 </a:t>
            </a:r>
            <a:endParaRPr lang="ru-RU" altLang="ru-RU" sz="240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793067" y="886897"/>
            <a:ext cx="8697830" cy="246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32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«Кадет – патриот и гражданин»</a:t>
            </a:r>
          </a:p>
          <a:p>
            <a:pPr algn="ctr">
              <a:defRPr/>
            </a:pPr>
            <a:endParaRPr lang="ru-RU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28800"/>
            <a:ext cx="748883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i="1" dirty="0">
                <a:latin typeface="Times New Roman"/>
                <a:ea typeface="Times New Roman"/>
              </a:rPr>
              <a:t> </a:t>
            </a:r>
            <a:endParaRPr lang="ru-RU" dirty="0"/>
          </a:p>
          <a:p>
            <a:pPr marL="457200">
              <a:spcAft>
                <a:spcPts val="0"/>
              </a:spcAft>
            </a:pPr>
            <a:r>
              <a:rPr lang="ru-RU" sz="20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Задачи:</a:t>
            </a: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</a:t>
            </a:r>
            <a:r>
              <a:rPr lang="ru-RU" sz="20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оспитание </a:t>
            </a: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гордости, любви к своему городу Выборгу, уважения к его истории и жителям</a:t>
            </a:r>
            <a:r>
              <a:rPr lang="ru-RU" sz="20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20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 необходимости соблюдения правил для учащихся, порядка, дисциплины в школе, общественных местах, </a:t>
            </a:r>
            <a:r>
              <a:rPr lang="ru-RU" sz="20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ПДД</a:t>
            </a: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20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воспитание уважительного отношения к символике своего класса, города </a:t>
            </a:r>
            <a:r>
              <a:rPr lang="ru-RU" sz="20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Выборга, </a:t>
            </a:r>
            <a:r>
              <a:rPr lang="ru-RU" sz="20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государства;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потребности заботиться о чистоте, уюте класса, </a:t>
            </a:r>
            <a:r>
              <a:rPr lang="ru-RU" sz="20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школы, улицы</a:t>
            </a:r>
            <a:r>
              <a:rPr lang="ru-RU" sz="20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города</a:t>
            </a:r>
            <a:r>
              <a:rPr lang="ru-RU" sz="20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21590" algn="l"/>
              </a:tabLs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 гражданской позиции, ответственности за свои поступки и дела.</a:t>
            </a:r>
            <a:endParaRPr lang="ru-RU" sz="2000" i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8000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888" y="36746"/>
            <a:ext cx="6634544" cy="345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1\Desktop\Мой класс\Класс - разные\IMG_026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3458">
            <a:off x="4854291" y="3601139"/>
            <a:ext cx="4038357" cy="309884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41988" name="Прямоугольник 1"/>
          <p:cNvSpPr>
            <a:spLocks noChangeArrowheads="1"/>
          </p:cNvSpPr>
          <p:nvPr/>
        </p:nvSpPr>
        <p:spPr bwMode="auto">
          <a:xfrm rot="-294187">
            <a:off x="539750" y="3686175"/>
            <a:ext cx="4572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0000"/>
                </a:solidFill>
                <a:latin typeface="Monotype Corsiva" pitchFamily="66" charset="0"/>
              </a:rPr>
              <a:t>Твой первый главный документ</a:t>
            </a:r>
            <a:br>
              <a:rPr lang="ru-RU" altLang="ru-RU" sz="200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2000">
                <a:solidFill>
                  <a:srgbClr val="FF0000"/>
                </a:solidFill>
                <a:latin typeface="Monotype Corsiva" pitchFamily="66" charset="0"/>
              </a:rPr>
              <a:t>Конечно – это паспорт,</a:t>
            </a:r>
            <a:br>
              <a:rPr lang="ru-RU" altLang="ru-RU" sz="200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2000">
                <a:solidFill>
                  <a:srgbClr val="FF0000"/>
                </a:solidFill>
                <a:latin typeface="Monotype Corsiva" pitchFamily="66" charset="0"/>
              </a:rPr>
              <a:t>Он как свидетель твоих лет,</a:t>
            </a:r>
            <a:br>
              <a:rPr lang="ru-RU" altLang="ru-RU" sz="200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2000">
                <a:solidFill>
                  <a:srgbClr val="FF0000"/>
                </a:solidFill>
                <a:latin typeface="Monotype Corsiva" pitchFamily="66" charset="0"/>
              </a:rPr>
              <a:t>Да, молодость прекрасна.</a:t>
            </a:r>
            <a:br>
              <a:rPr lang="ru-RU" altLang="ru-RU" sz="200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2000">
                <a:solidFill>
                  <a:srgbClr val="FF0000"/>
                </a:solidFill>
                <a:latin typeface="Monotype Corsiva" pitchFamily="66" charset="0"/>
              </a:rPr>
              <a:t>Но паспорт всем напомнит нам.</a:t>
            </a:r>
            <a:br>
              <a:rPr lang="ru-RU" altLang="ru-RU" sz="200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2000">
                <a:solidFill>
                  <a:srgbClr val="FF0000"/>
                </a:solidFill>
                <a:latin typeface="Monotype Corsiva" pitchFamily="66" charset="0"/>
              </a:rPr>
              <a:t>И спорить тут бессильно,</a:t>
            </a:r>
            <a:br>
              <a:rPr lang="ru-RU" altLang="ru-RU" sz="200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2000">
                <a:solidFill>
                  <a:srgbClr val="FF0000"/>
                </a:solidFill>
                <a:latin typeface="Monotype Corsiva" pitchFamily="66" charset="0"/>
              </a:rPr>
              <a:t>Теперь ты государства член,</a:t>
            </a:r>
            <a:br>
              <a:rPr lang="ru-RU" altLang="ru-RU" sz="200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2000">
                <a:solidFill>
                  <a:srgbClr val="FF0000"/>
                </a:solidFill>
                <a:latin typeface="Monotype Corsiva" pitchFamily="66" charset="0"/>
              </a:rPr>
              <a:t>И гражданин России!</a:t>
            </a:r>
            <a:br>
              <a:rPr lang="ru-RU" altLang="ru-RU" sz="2000">
                <a:solidFill>
                  <a:srgbClr val="FF0000"/>
                </a:solidFill>
                <a:latin typeface="Monotype Corsiva" pitchFamily="66" charset="0"/>
              </a:rPr>
            </a:br>
            <a:endParaRPr lang="ru-RU" altLang="ru-RU" sz="200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12879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МБОУ «СОШ № 7» </a:t>
            </a:r>
            <a: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В</a:t>
            </a:r>
            <a: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ыборга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556792"/>
            <a:ext cx="8424936" cy="4176464"/>
          </a:xfrm>
          <a:prstGeom prst="rect">
            <a:avLst/>
          </a:prstGeom>
        </p:spPr>
        <p:txBody>
          <a:bodyPr>
            <a:prstTxWarp prst="textCan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воспитательной системы</a:t>
            </a: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ru-RU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Б » </a:t>
            </a:r>
            <a:r>
              <a:rPr lang="ru-RU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класса</a:t>
            </a:r>
            <a:endParaRPr lang="ru-RU" sz="2000" b="1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Monotype Corsiva" panose="03010101010201010101" pitchFamily="66" charset="0"/>
                <a:cs typeface="Times New Roman" pitchFamily="18" charset="0"/>
              </a:rPr>
              <a:t>«Юные кадеты – надежда России»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ll/>
      </p:transition>
    </mc:Choice>
    <mc:Fallback xmlns="">
      <p:transition spd="slow" advClick="0" advTm="3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285750" y="3754438"/>
            <a:ext cx="364331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i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«Я считаю, что Смотр строя и песни одно из лучших мероприятий, которое проводиться в нашей школе, т.к. оно сплачивает нас мальчишек».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000" i="1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Чичёв Владимир</a:t>
            </a:r>
          </a:p>
        </p:txBody>
      </p:sp>
      <p:pic>
        <p:nvPicPr>
          <p:cNvPr id="7" name="Рисунок 6" descr="C:\Users\1\Desktop\Мой класс\Фото школа\123 014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/>
          <a:stretch/>
        </p:blipFill>
        <p:spPr bwMode="auto">
          <a:xfrm rot="21006305">
            <a:off x="571749" y="441170"/>
            <a:ext cx="3531686" cy="324495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1\Desktop\Мой класс\Фото школа\123 009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608810"/>
            <a:ext cx="3918159" cy="381642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1\Desktop\Мой класс\Фото школа\123 01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221088"/>
            <a:ext cx="3888432" cy="255155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Desktop\Мой класс\Кадеты\12-02-2013_15-53-39\P208088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4320480" cy="320300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3" name="Рисунок 2" descr="C:\Users\1\Desktop\Мой класс\Кадеты\12-02-2013_15-53-39\P208088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2943225" cy="22072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Рисунок 4" descr="C:\Users\1\Desktop\Мой класс\Кадеты\P101378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871614"/>
            <a:ext cx="3312368" cy="29336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6" name="Рисунок 5" descr="C:\Users\1\Desktop\Мой класс\1 Смотр кадетов 19.02.2013г\IMG_2783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28121" y="3645024"/>
            <a:ext cx="3960441" cy="299695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7"/>
          <p:cNvSpPr>
            <a:spLocks noChangeArrowheads="1"/>
          </p:cNvSpPr>
          <p:nvPr/>
        </p:nvSpPr>
        <p:spPr bwMode="auto">
          <a:xfrm>
            <a:off x="285750" y="4572000"/>
            <a:ext cx="3857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8" name="Рисунок 7" descr="C:\Users\1\Desktop\Мой класс\7б класс апрель, май\IMG_0093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750" y="188640"/>
            <a:ext cx="4605088" cy="352839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1\Desktop\Мой класс\7б класс апрель, май\IMG_009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4335176" cy="306094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7171" name="Picture 3" descr="C:\Users\1\Desktop\Мой класс\7б класс апрель, май\IMG_009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0838" y="4113684"/>
            <a:ext cx="3251200" cy="24384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\Desktop\Мой класс\7б класс апрель, май\IMG_01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694" y="3746170"/>
            <a:ext cx="3251200" cy="24384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3438" y="188913"/>
            <a:ext cx="4572000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«9 Мая – День Победы»</a:t>
            </a:r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Мой класс\вручение погон\IMG_5754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260648"/>
            <a:ext cx="4464496" cy="353561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1275" y="382588"/>
            <a:ext cx="4572000" cy="4937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«Первые кадетские награды»</a:t>
            </a:r>
          </a:p>
        </p:txBody>
      </p:sp>
      <p:pic>
        <p:nvPicPr>
          <p:cNvPr id="4" name="Рисунок 3" descr="C:\Users\1\Desktop\Мой класс\вручение погон\IMG_5756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1012059"/>
            <a:ext cx="3932516" cy="324244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1\Desktop\Мой класс\вручение погон\IMG_5780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4254500"/>
            <a:ext cx="3454400" cy="26035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1\Desktop\Мой класс\вручение погон\IMG_5818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356992"/>
            <a:ext cx="4400580" cy="3508422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Вера\Конкурс ПДД\фото с видео\DSC_50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3902075" cy="21939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Вера\Конкурс ПДД\фото с видео\DSC_50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245518"/>
            <a:ext cx="3902075" cy="21939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Вера\Конкурс ПДД\фото с видео\DSC_50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25" y="3439443"/>
            <a:ext cx="3902075" cy="21939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E:\Вера\Конкурс ПДД\фото с видео\DSC_507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902075" cy="21939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8" name="Прямоугольник 1"/>
          <p:cNvSpPr>
            <a:spLocks noChangeArrowheads="1"/>
          </p:cNvSpPr>
          <p:nvPr/>
        </p:nvSpPr>
        <p:spPr bwMode="auto">
          <a:xfrm>
            <a:off x="0" y="187325"/>
            <a:ext cx="99647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600" b="1" i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Пропагандистом быть хочу! Дорожной азбуке всех научу!»      </a:t>
            </a:r>
            <a:endParaRPr lang="ru-RU" altLang="ru-RU" sz="2600" i="1">
              <a:solidFill>
                <a:srgbClr val="C00000"/>
              </a:solidFill>
              <a:latin typeface="Arial" charset="0"/>
              <a:ea typeface="Calibri" pitchFamily="34" charset="0"/>
            </a:endParaRPr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«Кадет и его здоровье»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700808"/>
            <a:ext cx="61206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0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Задачи: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</a:t>
            </a:r>
            <a:r>
              <a:rPr lang="ru-RU" sz="20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ормирование </a:t>
            </a: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стремления к здоровому образу жизни</a:t>
            </a:r>
            <a:r>
              <a:rPr lang="ru-RU" sz="20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популяризация занятий физической культурой и спортом</a:t>
            </a:r>
            <a:r>
              <a:rPr lang="ru-RU" sz="20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пропаганда здорового образа жизни,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организация  мероприятий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по формированию культуры сохранения и совершенствования </a:t>
            </a:r>
            <a:r>
              <a:rPr lang="ru-RU" sz="20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здоровья</a:t>
            </a: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создание условий для выражения негативного отношения к наркотикам, курению, алкоголю.</a:t>
            </a:r>
            <a:endParaRPr lang="ru-RU" sz="20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8000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ChangeArrowheads="1"/>
          </p:cNvSpPr>
          <p:nvPr/>
        </p:nvSpPr>
        <p:spPr bwMode="auto">
          <a:xfrm>
            <a:off x="5060950" y="825500"/>
            <a:ext cx="37973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rgbClr val="993300"/>
                </a:solidFill>
                <a:latin typeface="Monotype Corsiva" pitchFamily="66" charset="0"/>
                <a:cs typeface="Times New Roman" pitchFamily="18" charset="0"/>
              </a:rPr>
              <a:t>«Походы на природу стали традицией для класса. Каждый поход особенный. Вместе с нами всегда наши родители …. и понимаешь – жизнь прекрасна!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Беляев Никита</a:t>
            </a:r>
          </a:p>
        </p:txBody>
      </p:sp>
      <p:pic>
        <p:nvPicPr>
          <p:cNvPr id="8194" name="Picture 2" descr="P106046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69" y="0"/>
            <a:ext cx="4950560" cy="371703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DSC0173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835" y="3807233"/>
            <a:ext cx="4174714" cy="286212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DSC017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379" y="3717032"/>
            <a:ext cx="4259341" cy="2808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Вера\МОЙ 8Б кл\МОИ КАДЕТЫ\Для Веры Николаевны\6 школа\0000000 1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8186">
            <a:off x="416180" y="730082"/>
            <a:ext cx="4680520" cy="35106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Вера\МОЙ 8Б кл\МОИ КАДЕТЫ\Для Веры Николаевны\6 школа\0000000 12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827544">
            <a:off x="989014" y="4241195"/>
            <a:ext cx="3719354" cy="24459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638" y="3211513"/>
            <a:ext cx="35020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«День здоровья»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1925" y="238226"/>
            <a:ext cx="4013823" cy="301573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1\Desktop\Мой класс\Батарейная гора 2011, Новый год\Батарейная гора 2011, Новый год 049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7053" y="3857579"/>
            <a:ext cx="4013824" cy="292359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813" y="3105150"/>
            <a:ext cx="5976937" cy="893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«Мама, папа и я – спортивная      семья»</a:t>
            </a:r>
          </a:p>
        </p:txBody>
      </p:sp>
      <p:pic>
        <p:nvPicPr>
          <p:cNvPr id="10243" name="Picture 3" descr="IMG_00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49" y="199461"/>
            <a:ext cx="3888809" cy="290637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IMG_016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609" y="3565512"/>
            <a:ext cx="4464496" cy="334881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1\Desktop\Мой класс\Кадеты\КаДЕТЫ 2\P109020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028" y="3998388"/>
            <a:ext cx="4069972" cy="248240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8" name="Рисунок 7" descr="C:\Users\1\Desktop\Мой класс\6 Б класс - Спортивная семья\101CANON\IMG_011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974" y="199461"/>
            <a:ext cx="4235131" cy="305923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1\Desktop\Мой класс\Батарейная гора 2011, Новый год\Батарейная гора 2011, Новый год 032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67075" y="1695499"/>
            <a:ext cx="3038475" cy="3048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3" name="Picture 5" descr="y_75aa9a7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473200"/>
            <a:ext cx="3818136" cy="286171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408" y="158390"/>
            <a:ext cx="3971619" cy="312659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14313" y="377825"/>
            <a:ext cx="4572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rgbClr val="993300"/>
                </a:solidFill>
                <a:latin typeface="Monotype Corsiva" pitchFamily="66" charset="0"/>
                <a:cs typeface="Times New Roman" pitchFamily="18" charset="0"/>
              </a:rPr>
              <a:t>«Так было чудесно! Столько эмоций! Мы вместе валялись в снегу, играли в снежки, катались с горы на ватрушках. Горячий чай в морозную зиму был очень кстати!»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993300"/>
                </a:solidFill>
                <a:latin typeface="Monotype Corsiva" pitchFamily="66" charset="0"/>
                <a:cs typeface="Times New Roman" pitchFamily="18" charset="0"/>
              </a:rPr>
              <a:t>            </a:t>
            </a:r>
            <a:r>
              <a:rPr lang="ru-RU" altLang="ru-RU" sz="1800" b="1" i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Горяшин Александр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4357688" y="3621088"/>
            <a:ext cx="4429125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i="1">
                <a:solidFill>
                  <a:srgbClr val="993300"/>
                </a:solidFill>
                <a:latin typeface="Monotype Corsiva" pitchFamily="66" charset="0"/>
                <a:cs typeface="Times New Roman" pitchFamily="18" charset="0"/>
              </a:rPr>
              <a:t>«Лучшее время года и придумать нельзя! Как приятно было собраться с любимыми одноклассниками и с дорогим учителем на горке! Время пролетело незаметно. Все разошлись усталые, но довольные».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Ковальчук Валерия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sz="1800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260648"/>
            <a:ext cx="58864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imes New Roman" pitchFamily="18" charset="0"/>
              </a:rPr>
              <a:t>Актуальность программы</a:t>
            </a:r>
            <a:endParaRPr lang="ru-RU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755576" y="1557338"/>
            <a:ext cx="7704856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     Воспитательный </a:t>
            </a:r>
            <a:r>
              <a:rPr lang="ru-RU" altLang="ru-RU" sz="2600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процесс организован на основе комплексного подхода к решению задач, </a:t>
            </a:r>
            <a:r>
              <a:rPr lang="ru-RU" altLang="ru-RU" sz="2600" dirty="0">
                <a:solidFill>
                  <a:srgbClr val="333333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его</a:t>
            </a:r>
            <a:r>
              <a:rPr lang="ru-RU" altLang="ru-RU" sz="2600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altLang="ru-RU" sz="2600" dirty="0">
                <a:solidFill>
                  <a:srgbClr val="000000"/>
                </a:solidFill>
                <a:latin typeface="Monotype Corsiva" pitchFamily="66" charset="0"/>
              </a:rPr>
              <a:t>реализация позволяет решать </a:t>
            </a:r>
            <a:r>
              <a:rPr lang="ru-RU" altLang="ru-RU" sz="2600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проблемы в отношении подрастающего поколения:</a:t>
            </a:r>
            <a:endParaRPr lang="en-US" altLang="ru-RU" sz="2600" dirty="0">
              <a:solidFill>
                <a:srgbClr val="00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</a:rPr>
              <a:t>у подрастающего поколения деформированы (изменены) патриотические чувства, нравственные устои и культура поведения; </a:t>
            </a:r>
            <a:endParaRPr lang="en-US" altLang="ru-RU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</a:rPr>
              <a:t> присущи негуманные качества личности, такие как цинизм (пренебрежение нормами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</a:rPr>
              <a:t>нравственности) и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</a:rPr>
              <a:t>жестокость, безразличие;</a:t>
            </a:r>
            <a:endParaRPr lang="en-US" altLang="ru-RU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</a:rPr>
              <a:t>неуважительное отношение к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</a:rPr>
              <a:t>историческому</a:t>
            </a:r>
            <a:r>
              <a:rPr lang="en-US" altLang="ru-RU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</a:rPr>
              <a:t>прошлому, героическим и трудовым подвигам народа </a:t>
            </a:r>
            <a:r>
              <a:rPr lang="en-US" altLang="ru-RU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</a:rPr>
              <a:t>и потеря духовно-нравственных ориентиров;</a:t>
            </a:r>
            <a:endParaRPr lang="en-US" altLang="ru-RU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</a:rPr>
              <a:t> влияние улицы на поведение и жизнь молодых людей.</a:t>
            </a:r>
            <a:endParaRPr lang="ru-RU" altLang="ru-RU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pull/>
      </p:transition>
    </mc:Choice>
    <mc:Fallback>
      <p:transition spd="slow" advClick="0" advTm="8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5299" name="Прямоугольник 9"/>
          <p:cNvSpPr>
            <a:spLocks noChangeArrowheads="1"/>
          </p:cNvSpPr>
          <p:nvPr/>
        </p:nvSpPr>
        <p:spPr bwMode="auto">
          <a:xfrm>
            <a:off x="428625" y="2928938"/>
            <a:ext cx="7429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 </a:t>
            </a:r>
            <a:endParaRPr lang="ru-RU" altLang="ru-RU" sz="240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604" y="764704"/>
            <a:ext cx="749877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«</a:t>
            </a:r>
            <a:r>
              <a:rPr lang="ru-RU" sz="320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32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работа»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589220"/>
            <a:ext cx="655272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Задачи: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изучение </a:t>
            </a: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индивидуальных,  личностных, физических возможностей, интересов и склонностей учащихся для правильного выбора профессии;              </a:t>
            </a:r>
            <a:endParaRPr lang="ru-RU" sz="20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знакомство  учащихся с разнообразными профессиями;</a:t>
            </a:r>
            <a:endParaRPr lang="ru-RU" sz="20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ознакомление выпускников с системой знаний, необходимых для выбора профессии и типа учебного заведения;</a:t>
            </a:r>
            <a:endParaRPr lang="ru-RU" sz="20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ознакомление с профессиональными заведениями города, с высшими учебными заведениями в городе Выборге и за его пределами.</a:t>
            </a:r>
            <a:endParaRPr lang="ru-RU" sz="2000" i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8000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1\Desktop\Мой класс\Кадеты\КаДЕТЫ 2\P109013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2752" y="1130268"/>
            <a:ext cx="4317737" cy="291334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10" name="Рисунок 9" descr="C:\Users\1\Desktop\Мой класс\Кадеты\КаДЕТЫ 2\P109014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082" y="3179400"/>
            <a:ext cx="3836670" cy="254889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8" name="Рисунок 7" descr="C:\Users\1\Desktop\Мой класс\Кадеты\КаДЕТЫ 2\P109013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8" y="372576"/>
            <a:ext cx="4283968" cy="280682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56325" name="Прямоугольник 1"/>
          <p:cNvSpPr>
            <a:spLocks noChangeArrowheads="1"/>
          </p:cNvSpPr>
          <p:nvPr/>
        </p:nvSpPr>
        <p:spPr bwMode="auto">
          <a:xfrm>
            <a:off x="2151063" y="65088"/>
            <a:ext cx="5472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 меня растут года … Скоро …. !!!! Пора всерьез задуматься о выборе профессии»</a:t>
            </a:r>
          </a:p>
        </p:txBody>
      </p:sp>
      <p:pic>
        <p:nvPicPr>
          <p:cNvPr id="11" name="Рисунок 10" descr="C:\Users\1\Desktop\Мой класс\Кадеты\КаДЕТЫ 2\P109014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933056"/>
            <a:ext cx="4396521" cy="273630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Мой класс\7б класс апрель, май\IMG_00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90065">
            <a:off x="288158" y="464904"/>
            <a:ext cx="4209955" cy="315746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1\Desktop\Мой класс\7б класс апрель, май\IMG_004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31001"/>
            <a:ext cx="4716016" cy="319799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8195" name="Picture 3" descr="C:\Users\1\Desktop\Мой класс\7б класс апрель, май\IMG_00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5168">
            <a:off x="4527557" y="3514594"/>
            <a:ext cx="4276567" cy="32074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Прямоугольник 1"/>
          <p:cNvSpPr>
            <a:spLocks noChangeArrowheads="1"/>
          </p:cNvSpPr>
          <p:nvPr/>
        </p:nvSpPr>
        <p:spPr bwMode="auto">
          <a:xfrm rot="-610960">
            <a:off x="450850" y="3935413"/>
            <a:ext cx="42386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   «Очень понравилось знакомство с      профессиями в Выборгском техникуме агропромышленного и лесного комплекса».</a:t>
            </a:r>
            <a:r>
              <a:rPr lang="ru-RU" altLang="ru-RU" sz="12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18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b="1" i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Мартынец</a:t>
            </a:r>
            <a:r>
              <a:rPr lang="ru-RU" altLang="ru-RU" sz="1800" b="1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Анастасия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sz="18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Мой класс\7б класс апрель, май\IMG_00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09862">
            <a:off x="362164" y="582530"/>
            <a:ext cx="4058907" cy="30441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Мой класс\7б класс апрель, май\IMG_00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78987">
            <a:off x="4931881" y="1199921"/>
            <a:ext cx="4113235" cy="308492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esktop\Мой класс\7б класс апрель, май\IMG_00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726774"/>
            <a:ext cx="4040942" cy="303070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3" name="Прямоугольник 1"/>
          <p:cNvSpPr>
            <a:spLocks noChangeArrowheads="1"/>
          </p:cNvSpPr>
          <p:nvPr/>
        </p:nvSpPr>
        <p:spPr bwMode="auto">
          <a:xfrm>
            <a:off x="3924300" y="403225"/>
            <a:ext cx="4930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«Все работы хороши, выбирай на вкус…»</a:t>
            </a:r>
            <a:endParaRPr lang="ru-RU" altLang="ru-RU" sz="1800">
              <a:latin typeface="Arial" charset="0"/>
            </a:endParaRPr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1\Desktop\Мой класс\Школа\Кранштадт и Кидсград (2011)\Изображение1 040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6078" y="2527300"/>
            <a:ext cx="2679700" cy="43307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 descr="C:\Users\1\Desktop\Мой класс\Школа\Кранштадт и Кидсград (2011)\Изображение1 02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962400" cy="29718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3" name="Рисунок 2" descr="C:\Users\1\Desktop\Мой класс\Школа\Кранштадт и Кидсград (2011)\Изображение1 02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063" y="692696"/>
            <a:ext cx="4318000" cy="32385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4" name="Рисунок 3" descr="C:\Users\1\Desktop\Мой класс\Школа\Кранштадт и Кидсград (2011)\Изображение1 031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447097"/>
            <a:ext cx="2413000" cy="2921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1\Desktop\Мой класс\Школа\Кранштадт и Кидсград (2011)\Изображение1 033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9465" y="3429000"/>
            <a:ext cx="2616200" cy="36449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043608" y="-56307"/>
            <a:ext cx="727280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>
              <a:defRPr/>
            </a:pPr>
            <a:endParaRPr lang="ru-RU" sz="6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</a:t>
            </a: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«Тепло родного дома»</a:t>
            </a:r>
            <a:endParaRPr lang="ru-RU" sz="3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latin typeface="Monotype Corsiva" panose="03010101010201010101" pitchFamily="66" charset="0"/>
              <a:cs typeface="Arial" pitchFamily="34" charset="0"/>
            </a:endParaRPr>
          </a:p>
          <a:p>
            <a:pPr>
              <a:defRPr/>
            </a:pPr>
            <a:endParaRPr lang="ru-RU" sz="1200" b="1" dirty="0" smtClean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b="1" dirty="0" smtClean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20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Задачи:</a:t>
            </a:r>
          </a:p>
          <a:p>
            <a:pPr indent="-34290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</a:t>
            </a:r>
            <a:r>
              <a:rPr lang="ru-RU" sz="20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оздание </a:t>
            </a: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благоприятной атмосферы общения</a:t>
            </a:r>
            <a:r>
              <a:rPr lang="ru-RU" sz="20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  <a:defRPr/>
            </a:pPr>
            <a:endParaRPr lang="ru-RU" sz="2000" i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-34290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i="1" dirty="0" smtClean="0">
                <a:latin typeface="Times New Roman"/>
                <a:ea typeface="Times New Roman"/>
              </a:rPr>
              <a:t>привлечение </a:t>
            </a:r>
            <a:r>
              <a:rPr lang="ru-RU" sz="2000" i="1" dirty="0">
                <a:latin typeface="Times New Roman"/>
                <a:ea typeface="Times New Roman"/>
              </a:rPr>
              <a:t>родителей во внеклассные и общешкольные </a:t>
            </a:r>
            <a:r>
              <a:rPr lang="ru-RU" sz="2000" i="1" dirty="0" smtClean="0">
                <a:latin typeface="Times New Roman"/>
                <a:ea typeface="Times New Roman"/>
              </a:rPr>
              <a:t>    мероприятия;</a:t>
            </a:r>
            <a:endParaRPr lang="ru-RU" sz="2000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endParaRPr lang="ru-RU" sz="20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 заинтересованности родителей </a:t>
            </a:r>
            <a:r>
              <a:rPr lang="ru-RU" sz="20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успешном самоопределение ребёнка.</a:t>
            </a:r>
            <a:endParaRPr lang="ru-RU" sz="2000" b="1" i="1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571750" y="2082800"/>
            <a:ext cx="6286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7793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1" name="Прямоугольник 9"/>
          <p:cNvSpPr>
            <a:spLocks noChangeArrowheads="1"/>
          </p:cNvSpPr>
          <p:nvPr/>
        </p:nvSpPr>
        <p:spPr bwMode="auto">
          <a:xfrm>
            <a:off x="571500" y="2928938"/>
            <a:ext cx="62150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000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1\Desktop\Мой класс\Елагин дворец, 22.12.11\IMG_004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996952"/>
            <a:ext cx="4717728" cy="37167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61443" name="Rectangle 9"/>
          <p:cNvSpPr>
            <a:spLocks noChangeArrowheads="1"/>
          </p:cNvSpPr>
          <p:nvPr/>
        </p:nvSpPr>
        <p:spPr bwMode="auto">
          <a:xfrm rot="-818482">
            <a:off x="160338" y="4430713"/>
            <a:ext cx="4572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«Очень нравиться, всегда интересно и весело со своим любимым классом и нашими родителями!»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Александрова Анна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927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1\Desktop\Мой класс\Елагин дворец, 22.12.11\IMG_005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152900" cy="311531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1979613" y="3290888"/>
            <a:ext cx="47244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i="1">
                <a:solidFill>
                  <a:srgbClr val="993300"/>
                </a:solidFill>
                <a:latin typeface="Monotype Corsiva" pitchFamily="66" charset="0"/>
                <a:cs typeface="Times New Roman" pitchFamily="18" charset="0"/>
              </a:rPr>
              <a:t>«Веселая атмосфера!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i="1">
                <a:solidFill>
                  <a:srgbClr val="993300"/>
                </a:solidFill>
                <a:latin typeface="Monotype Corsiva" pitchFamily="66" charset="0"/>
                <a:cs typeface="Times New Roman" pitchFamily="18" charset="0"/>
              </a:rPr>
              <a:t>Хорошая погода !!!»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i="1">
                <a:solidFill>
                  <a:srgbClr val="993300"/>
                </a:solidFill>
                <a:latin typeface="Monotype Corsiva" pitchFamily="66" charset="0"/>
                <a:cs typeface="Times New Roman" pitchFamily="18" charset="0"/>
              </a:rPr>
              <a:t>                   Елена Шеланова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altLang="ru-RU" sz="1800" b="1" i="1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1\Desktop\Мой класс\для Веры Николаевны\DSC0178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5904656" cy="324036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8" name="Рисунок 7" descr="C:\Users\1\Desktop\Мой класс\для Веры Николаевны\DSC0180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195390"/>
            <a:ext cx="5225563" cy="266261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1\Desktop\Мой класс\Родительское собрание, 24.01.12\IMG_0322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5" y="4221088"/>
            <a:ext cx="3600400" cy="26369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1\Desktop\Мой класс\Родительское собрание, 24.01.12\IMG_031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807624"/>
            <a:ext cx="3876040" cy="29083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63492" name="Прямоугольник 6"/>
          <p:cNvSpPr>
            <a:spLocks noChangeArrowheads="1"/>
          </p:cNvSpPr>
          <p:nvPr/>
        </p:nvSpPr>
        <p:spPr bwMode="auto">
          <a:xfrm>
            <a:off x="2627784" y="3212976"/>
            <a:ext cx="52562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«Родительское собрание вместе с детьми.  Хорошее настроение, улыбки на лицах – вот что запомнилось в этот день!»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      </a:t>
            </a:r>
            <a:r>
              <a:rPr lang="ru-RU" alt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Людмила Кириллова</a:t>
            </a:r>
            <a:endParaRPr lang="ru-RU" altLang="ru-RU" sz="1800" i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6" name="Рисунок 5" descr="C:\Users\1\Desktop\Мой класс\Родительское собрание, 24.01.12\IMG_030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960440" cy="337731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7" name="Рисунок 6" descr="C:\Users\1\Desktop\Мой класс\Родительское собрание, 24.01.12\IMG_030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1025" y="117413"/>
            <a:ext cx="4648200" cy="348678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4534272" cy="2403698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Результаты</a:t>
            </a:r>
            <a:b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воспитательной работы</a:t>
            </a:r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/>
            </a:r>
            <a:b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713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imes New Roman" pitchFamily="18" charset="0"/>
              </a:rPr>
              <a:t>Цель воспитательной программы            «Юные кадеты – надежда России»: 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ru-RU" altLang="ru-RU" sz="2000" b="1" dirty="0" smtClean="0">
              <a:solidFill>
                <a:srgbClr val="10253F"/>
              </a:solidFill>
              <a:latin typeface="Monotype Corsiva" pitchFamily="66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ru-RU" altLang="ru-RU" sz="2000" b="1" dirty="0" smtClean="0">
              <a:solidFill>
                <a:srgbClr val="10253F"/>
              </a:solidFill>
              <a:latin typeface="Monotype Corsiva" pitchFamily="66" charset="0"/>
              <a:cs typeface="Times New Roman" pitchFamily="18" charset="0"/>
            </a:endParaRPr>
          </a:p>
          <a:p>
            <a:pPr marL="457200" indent="-457200" algn="ctr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становление личности кадета - всесторонне развитого гражданина Российской Федерации.</a:t>
            </a:r>
            <a:endParaRPr lang="ru-RU" altLang="ru-RU" sz="2800" i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4000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62050" y="285750"/>
            <a:ext cx="6107113" cy="587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Изучение класса как социальной группы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Рисунок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6731412" cy="404108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"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82675" y="423863"/>
            <a:ext cx="6978650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alt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Диаграмма уровня развития класса </a:t>
            </a:r>
          </a:p>
          <a:p>
            <a:pPr algn="ctr">
              <a:defRPr/>
            </a:pPr>
            <a:r>
              <a:rPr lang="ru-RU" alt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как социальной группы</a:t>
            </a:r>
            <a:endParaRPr lang="ru-RU" altLang="ru-RU" sz="24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endParaRPr lang="ru-RU" altLang="ru-RU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6563" name="Объект 5"/>
          <p:cNvGraphicFramePr>
            <a:graphicFrameLocks/>
          </p:cNvGraphicFramePr>
          <p:nvPr/>
        </p:nvGraphicFramePr>
        <p:xfrm>
          <a:off x="684213" y="1916113"/>
          <a:ext cx="7343775" cy="383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2" name="Диаграмма" r:id="rId4" imgW="4584589" imgH="2755631" progId="Excel.Chart.8">
                  <p:embed/>
                </p:oleObj>
              </mc:Choice>
              <mc:Fallback>
                <p:oleObj name="Диаграмма" r:id="rId4" imgW="4584589" imgH="2755631" progId="Excel.Chart.8">
                  <p:embed/>
                  <p:pic>
                    <p:nvPicPr>
                      <p:cNvPr id="0" name="Объект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916113"/>
                        <a:ext cx="7343775" cy="3833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</p:spTree>
  </p:cSld>
  <p:clrMapOvr>
    <a:masterClrMapping/>
  </p:clrMapOvr>
  <p:transition spd="slow" advClick="0" advTm="2000"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Прямоугольник 5"/>
          <p:cNvSpPr>
            <a:spLocks noChangeArrowheads="1"/>
          </p:cNvSpPr>
          <p:nvPr/>
        </p:nvSpPr>
        <p:spPr bwMode="auto">
          <a:xfrm>
            <a:off x="571500" y="214313"/>
            <a:ext cx="821531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ru-RU" altLang="ru-RU" sz="2400" b="1" i="1">
              <a:solidFill>
                <a:srgbClr val="984807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    Оценка уровня воспитанности  учащихся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(методика М.И. Шиловой)</a:t>
            </a:r>
            <a:endParaRPr lang="ru-RU" altLang="ru-RU" sz="2400">
              <a:solidFill>
                <a:srgbClr val="984807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7587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aphicFrame>
        <p:nvGraphicFramePr>
          <p:cNvPr id="67588" name="Объект 2"/>
          <p:cNvGraphicFramePr>
            <a:graphicFrameLocks/>
          </p:cNvGraphicFramePr>
          <p:nvPr/>
        </p:nvGraphicFramePr>
        <p:xfrm>
          <a:off x="1116013" y="1989138"/>
          <a:ext cx="6335712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7" name="Диаграмма" r:id="rId4" imgW="4596782" imgH="2767824" progId="Excel.Chart.8">
                  <p:embed/>
                </p:oleObj>
              </mc:Choice>
              <mc:Fallback>
                <p:oleObj name="Диаграмма" r:id="rId4" imgW="4596782" imgH="2767824" progId="Excel.Char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989138"/>
                        <a:ext cx="6335712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9" name="Rectangle 44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</p:spTree>
  </p:cSld>
  <p:clrMapOvr>
    <a:masterClrMapping/>
  </p:clrMapOvr>
  <p:transition spd="slow" advClick="0" advTm="2000">
    <p:pul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Прямоугольник 5"/>
          <p:cNvSpPr>
            <a:spLocks noChangeArrowheads="1"/>
          </p:cNvSpPr>
          <p:nvPr/>
        </p:nvSpPr>
        <p:spPr bwMode="auto">
          <a:xfrm>
            <a:off x="857250" y="214313"/>
            <a:ext cx="7572375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715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ru-RU" altLang="ru-RU" sz="36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Отношения в классе</a:t>
            </a:r>
            <a:endParaRPr lang="ru-RU" altLang="ru-RU" sz="24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68613" name="Rectangle 3"/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8888" y="404813"/>
            <a:ext cx="717073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Анализ диагностики изучения межличностных отношений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148021"/>
              </p:ext>
            </p:extLst>
          </p:nvPr>
        </p:nvGraphicFramePr>
        <p:xfrm>
          <a:off x="2286000" y="2057400"/>
          <a:ext cx="4518248" cy="389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 advClick="0" advTm="2000">
    <p:pul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69635" name="Прямоугольник 6"/>
          <p:cNvSpPr>
            <a:spLocks noChangeArrowheads="1"/>
          </p:cNvSpPr>
          <p:nvPr/>
        </p:nvSpPr>
        <p:spPr bwMode="auto">
          <a:xfrm>
            <a:off x="642938" y="274638"/>
            <a:ext cx="75009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Удовлетворённость учащихся и родителей деятельностью классного руководителя</a:t>
            </a:r>
            <a:endParaRPr lang="ru-RU" altLang="ru-RU" sz="2400">
              <a:solidFill>
                <a:srgbClr val="984807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9636" name="Rectangle 43"/>
          <p:cNvSpPr>
            <a:spLocks noChangeArrowheads="1"/>
          </p:cNvSpPr>
          <p:nvPr/>
        </p:nvSpPr>
        <p:spPr bwMode="auto">
          <a:xfrm>
            <a:off x="188913" y="1679575"/>
            <a:ext cx="3806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5715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  <a:cs typeface="Times New Roman" pitchFamily="18" charset="0"/>
              </a:rPr>
              <a:t>Нравится ли класс</a:t>
            </a:r>
            <a:endParaRPr lang="ru-RU" altLang="ru-RU" sz="20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14" name="Диаграмма 1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752528" cy="27527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Rectangle 45"/>
          <p:cNvSpPr>
            <a:spLocks noChangeArrowheads="1"/>
          </p:cNvSpPr>
          <p:nvPr/>
        </p:nvSpPr>
        <p:spPr bwMode="auto">
          <a:xfrm>
            <a:off x="4703763" y="2378075"/>
            <a:ext cx="38115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5715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  <a:cs typeface="Times New Roman" pitchFamily="18" charset="0"/>
              </a:rPr>
              <a:t>Отношения с родителями</a:t>
            </a:r>
            <a:endParaRPr lang="ru-RU" altLang="ru-RU" sz="20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16" name="Диаграмма 7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4321" y="2777535"/>
            <a:ext cx="4332175" cy="36037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000">
    <p:pul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1"/>
          <p:cNvSpPr>
            <a:spLocks noChangeArrowheads="1"/>
          </p:cNvSpPr>
          <p:nvPr/>
        </p:nvSpPr>
        <p:spPr bwMode="auto">
          <a:xfrm>
            <a:off x="1258888" y="765175"/>
            <a:ext cx="66976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Динамика охвата детей дополнительным образованием</a:t>
            </a:r>
            <a:endParaRPr lang="ru-RU" altLang="ru-RU" sz="2400">
              <a:solidFill>
                <a:srgbClr val="984807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800">
              <a:latin typeface="Arial" charset="0"/>
            </a:endParaRP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aphicFrame>
        <p:nvGraphicFramePr>
          <p:cNvPr id="70660" name="Объект 3"/>
          <p:cNvGraphicFramePr>
            <a:graphicFrameLocks/>
          </p:cNvGraphicFramePr>
          <p:nvPr/>
        </p:nvGraphicFramePr>
        <p:xfrm>
          <a:off x="1042988" y="1873250"/>
          <a:ext cx="6913562" cy="418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89" name="Диаграмма" r:id="rId4" imgW="4596782" imgH="2767824" progId="Excel.Chart.8">
                  <p:embed/>
                </p:oleObj>
              </mc:Choice>
              <mc:Fallback>
                <p:oleObj name="Диаграмма" r:id="rId4" imgW="4596782" imgH="2767824" progId="Excel.Char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873250"/>
                        <a:ext cx="6913562" cy="418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1" name="Rectangle 3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</p:spTree>
  </p:cSld>
  <p:clrMapOvr>
    <a:masterClrMapping/>
  </p:clrMapOvr>
  <p:transition spd="slow" advClick="0" advTm="2000">
    <p:pul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8930" y="116632"/>
            <a:ext cx="6427526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6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О нас пишут в СМИ</a:t>
            </a:r>
            <a:endParaRPr lang="ru-RU" sz="3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Arial" pitchFamily="34" charset="0"/>
            </a:endParaRPr>
          </a:p>
        </p:txBody>
      </p:sp>
      <p:pic>
        <p:nvPicPr>
          <p:cNvPr id="9218" name="Picture 2" descr="C:\Users\1\Pictures\Сканы\Скан_20131207 (25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522" y="1277318"/>
            <a:ext cx="2568270" cy="351532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1\Pictures\Сканы\Скан_20131207 (3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132295"/>
            <a:ext cx="4336667" cy="26083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1\Pictures\Сканы\Скан_20131207 (34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034978"/>
            <a:ext cx="3044017" cy="373038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1\Pictures\Сканы\Скан_20131207 (38)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3131840" y="3861048"/>
            <a:ext cx="2105025" cy="277368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Click="0" advTm="8000">
    <p:pul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Users\1\Pictures\Сканы\Скан_20131207 (10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6475">
            <a:off x="7108794" y="1533002"/>
            <a:ext cx="2237431" cy="282831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88640"/>
            <a:ext cx="7128792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6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Наши достижения</a:t>
            </a:r>
            <a:endParaRPr lang="ru-RU" sz="3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latin typeface="Monotype Corsiva" panose="03010101010201010101" pitchFamily="66" charset="0"/>
              <a:cs typeface="Arial" pitchFamily="34" charset="0"/>
            </a:endParaRPr>
          </a:p>
        </p:txBody>
      </p:sp>
      <p:pic>
        <p:nvPicPr>
          <p:cNvPr id="8194" name="Picture 2" descr="C:\Users\1\Pictures\Сканы\Скан_20131207 (3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95424">
            <a:off x="-105748" y="1380159"/>
            <a:ext cx="2229987" cy="31560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9" name="Picture 3" descr="C:\Users\1\Pictures\Сканы\Скан_20131207 (4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423988"/>
            <a:ext cx="22225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4" descr="C:\Users\1\Pictures\Сканы\Скан_20131207 (6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190625"/>
            <a:ext cx="2303462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5" descr="C:\Users\1\Pictures\Сканы\Скан_20131207 (8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1466850"/>
            <a:ext cx="2087563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7" descr="C:\Users\1\Pictures\Сканы\Скан_20131207 (12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" y="3787775"/>
            <a:ext cx="207645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8" descr="C:\Users\1\Pictures\Сканы\Скан_20131207 (14)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563" y="4346575"/>
            <a:ext cx="1685925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4" name="Picture 10" descr="C:\Users\1\Pictures\Сканы\Скан_20131207 (17)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4076700"/>
            <a:ext cx="1849438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5" name="Picture 11" descr="C:\Users\1\Pictures\Сканы\Скан_20131207 (19)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9075" y="4283075"/>
            <a:ext cx="1476375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6" name="Picture 12" descr="C:\Users\1\Pictures\Сканы\Скан_20131207 (23)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5450" y="4130675"/>
            <a:ext cx="1919288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000">
    <p:pull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3" descr="C:\Users\1\Pictures\Сканы\Скан_20140121 (9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4550" y="3212976"/>
            <a:ext cx="2581195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4897"/>
            <a:ext cx="87849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             </a:t>
            </a:r>
            <a:r>
              <a:rPr lang="ru-RU" sz="6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Наши достижения</a:t>
            </a:r>
            <a:endParaRPr lang="ru-RU" b="1" cap="all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24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Monotype Corsiva" panose="03010101010201010101" pitchFamily="66" charset="0"/>
                <a:cs typeface="Times New Roman" pitchFamily="18" charset="0"/>
              </a:rPr>
              <a:t>Декабрь, 2013 уч. года – Победители Областного слёта Юных Инспекторов Движения</a:t>
            </a:r>
          </a:p>
          <a:p>
            <a:pPr algn="r">
              <a:defRPr/>
            </a:pPr>
            <a:r>
              <a:rPr lang="ru-RU" sz="24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Monotype Corsiva" panose="03010101010201010101" pitchFamily="66" charset="0"/>
                <a:cs typeface="Times New Roman" pitchFamily="18" charset="0"/>
              </a:rPr>
              <a:t>Март, 2014 </a:t>
            </a:r>
            <a:r>
              <a:rPr lang="ru-RU" sz="24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Monotype Corsiva" panose="03010101010201010101" pitchFamily="66" charset="0"/>
                <a:cs typeface="Times New Roman" pitchFamily="18" charset="0"/>
              </a:rPr>
              <a:t>уч. года – </a:t>
            </a:r>
            <a:r>
              <a:rPr lang="ru-RU" sz="24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Monotype Corsiva" panose="03010101010201010101" pitchFamily="66" charset="0"/>
                <a:cs typeface="Times New Roman" pitchFamily="18" charset="0"/>
              </a:rPr>
              <a:t>Победители районного конкурса по БДД «Дорога и мы» в номинации «Компьютерное творчество</a:t>
            </a:r>
            <a:r>
              <a:rPr lang="ru-RU" sz="24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Monotype Corsiva" panose="03010101010201010101" pitchFamily="66" charset="0"/>
                <a:cs typeface="Times New Roman" pitchFamily="18" charset="0"/>
              </a:rPr>
              <a:t>»</a:t>
            </a:r>
          </a:p>
          <a:p>
            <a:pPr algn="r">
              <a:defRPr/>
            </a:pPr>
            <a:r>
              <a:rPr lang="ru-RU" sz="24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Monotype Corsiva" panose="03010101010201010101" pitchFamily="66" charset="0"/>
                <a:cs typeface="Times New Roman" pitchFamily="18" charset="0"/>
              </a:rPr>
              <a:t>Апрель, 2014 уч. </a:t>
            </a:r>
            <a:r>
              <a:rPr lang="ru-RU" sz="24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Monotype Corsiva" panose="03010101010201010101" pitchFamily="66" charset="0"/>
                <a:cs typeface="Times New Roman" pitchFamily="18" charset="0"/>
              </a:rPr>
              <a:t>г</a:t>
            </a:r>
            <a:r>
              <a:rPr lang="ru-RU" sz="24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Monotype Corsiva" panose="03010101010201010101" pitchFamily="66" charset="0"/>
                <a:cs typeface="Times New Roman" pitchFamily="18" charset="0"/>
              </a:rPr>
              <a:t>ода – Победители Областного  конкурса по БДД «Дорога и мы» в номинации «</a:t>
            </a:r>
            <a:r>
              <a:rPr lang="ru-RU" sz="2400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Monotype Corsiva" panose="03010101010201010101" pitchFamily="66" charset="0"/>
                <a:cs typeface="Times New Roman" pitchFamily="18" charset="0"/>
              </a:rPr>
              <a:t>Видеотворчество</a:t>
            </a:r>
            <a:r>
              <a:rPr lang="ru-RU" sz="24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Monotype Corsiva" panose="03010101010201010101" pitchFamily="66" charset="0"/>
                <a:cs typeface="Times New Roman" pitchFamily="18" charset="0"/>
              </a:rPr>
              <a:t>» </a:t>
            </a:r>
            <a:endParaRPr lang="ru-RU" sz="240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latin typeface="Monotype Corsiva" panose="03010101010201010101" pitchFamily="66" charset="0"/>
              <a:cs typeface="Arial" pitchFamily="34" charset="0"/>
            </a:endParaRPr>
          </a:p>
        </p:txBody>
      </p:sp>
      <p:pic>
        <p:nvPicPr>
          <p:cNvPr id="73731" name="Picture 4" descr="C:\Users\1\Pictures\Сканы\Скан_20140121 (7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960117"/>
            <a:ext cx="2483768" cy="356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Объект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0944" y="3596023"/>
            <a:ext cx="2165552" cy="315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2" descr="C:\Users\1\Pictures\Сканы\Скан_20140121 (1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681" y="3329534"/>
            <a:ext cx="2400263" cy="341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000">
    <p:pull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Спасибо за внимание!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6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4"/>
          <p:cNvSpPr>
            <a:spLocks noChangeArrowheads="1"/>
          </p:cNvSpPr>
          <p:nvPr/>
        </p:nvSpPr>
        <p:spPr bwMode="auto">
          <a:xfrm>
            <a:off x="2195513" y="404813"/>
            <a:ext cx="655320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>
                <a:latin typeface="Times New Roman" pitchFamily="18" charset="0"/>
                <a:cs typeface="Times New Roman" pitchFamily="18" charset="0"/>
              </a:rPr>
              <a:t>создание благоприятных условий для интеллектуального, нравственного и физического формирования личности воспитанников, всестороннего развития их способностей и творческого потенциала;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условий для формирования у обучающихся базовых национальных ценностей: патриотизм, социальная солидарность, гражданственность;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i="1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>
                <a:latin typeface="Times New Roman" pitchFamily="18" charset="0"/>
                <a:cs typeface="Times New Roman" pitchFamily="18" charset="0"/>
              </a:rPr>
              <a:t>создание условий для дальнейшего развития и совершенствования работы по воспитанию здорового образа жизни и негативного отношения к вредным и пагубным для здоровья привычкам;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i="1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>
                <a:latin typeface="Times New Roman" pitchFamily="18" charset="0"/>
                <a:cs typeface="Times New Roman" pitchFamily="18" charset="0"/>
              </a:rPr>
              <a:t>активизация социально - психологической помощи в решении наиболее актуальных и сложных проблем в воспитательной работе с учащимися, с семьями учащихся;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i="1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>
                <a:latin typeface="Times New Roman" pitchFamily="18" charset="0"/>
                <a:cs typeface="Times New Roman" pitchFamily="18" charset="0"/>
              </a:rPr>
              <a:t>создание условий для самоопределения учащихся   относительно направления и способа получения  дальнейшего образования;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altLang="ru-RU" sz="1800" i="1" dirty="0">
                <a:latin typeface="Times New Roman" pitchFamily="18" charset="0"/>
                <a:cs typeface="Times New Roman" pitchFamily="18" charset="0"/>
              </a:rPr>
              <a:t>условий для развития ученического самоуправления.</a:t>
            </a:r>
            <a:endParaRPr lang="ru-RU" altLang="ru-RU" sz="1800" i="1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3600" b="1" dirty="0">
              <a:solidFill>
                <a:srgbClr val="E46C0A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825" y="404813"/>
            <a:ext cx="936625" cy="60007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З </a:t>
            </a:r>
          </a:p>
          <a:p>
            <a:pPr>
              <a:defRPr/>
            </a:pPr>
            <a:r>
              <a:rPr lang="ru-RU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А</a:t>
            </a:r>
          </a:p>
          <a:p>
            <a:pPr>
              <a:defRPr/>
            </a:pPr>
            <a:r>
              <a:rPr lang="ru-RU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Д</a:t>
            </a:r>
          </a:p>
          <a:p>
            <a:pPr>
              <a:defRPr/>
            </a:pPr>
            <a:r>
              <a:rPr lang="ru-RU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А</a:t>
            </a:r>
          </a:p>
          <a:p>
            <a:pPr>
              <a:defRPr/>
            </a:pPr>
            <a:r>
              <a:rPr lang="ru-RU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Ч</a:t>
            </a:r>
          </a:p>
          <a:p>
            <a:pPr>
              <a:defRPr/>
            </a:pPr>
            <a:r>
              <a:rPr lang="ru-RU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И</a:t>
            </a:r>
          </a:p>
        </p:txBody>
      </p:sp>
      <p:sp>
        <p:nvSpPr>
          <p:cNvPr id="3" name="4-конечная звезда 2"/>
          <p:cNvSpPr/>
          <p:nvPr/>
        </p:nvSpPr>
        <p:spPr>
          <a:xfrm>
            <a:off x="1444625" y="476250"/>
            <a:ext cx="576263" cy="2286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4-конечная звезда 5"/>
          <p:cNvSpPr/>
          <p:nvPr/>
        </p:nvSpPr>
        <p:spPr>
          <a:xfrm>
            <a:off x="1465263" y="1858963"/>
            <a:ext cx="576262" cy="2286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4-конечная звезда 6"/>
          <p:cNvSpPr/>
          <p:nvPr/>
        </p:nvSpPr>
        <p:spPr>
          <a:xfrm>
            <a:off x="1444625" y="2924175"/>
            <a:ext cx="576263" cy="2286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4-конечная звезда 7"/>
          <p:cNvSpPr/>
          <p:nvPr/>
        </p:nvSpPr>
        <p:spPr>
          <a:xfrm>
            <a:off x="1468438" y="4365625"/>
            <a:ext cx="576262" cy="2286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4-конечная звезда 8"/>
          <p:cNvSpPr/>
          <p:nvPr/>
        </p:nvSpPr>
        <p:spPr>
          <a:xfrm>
            <a:off x="1508125" y="5445125"/>
            <a:ext cx="574675" cy="2286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4-конечная звезда 9"/>
          <p:cNvSpPr/>
          <p:nvPr/>
        </p:nvSpPr>
        <p:spPr>
          <a:xfrm>
            <a:off x="1485900" y="6238875"/>
            <a:ext cx="576263" cy="2286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>
        <p:pull/>
      </p:transition>
    </mc:Choice>
    <mc:Fallback>
      <p:transition spd="slow" advClick="0" advTm="9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74755" name="AutoShape 14"/>
          <p:cNvCxnSpPr>
            <a:cxnSpLocks noChangeShapeType="1"/>
          </p:cNvCxnSpPr>
          <p:nvPr/>
        </p:nvCxnSpPr>
        <p:spPr bwMode="auto">
          <a:xfrm flipV="1">
            <a:off x="4621211" y="2159461"/>
            <a:ext cx="926642" cy="61548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56" name="AutoShape 13"/>
          <p:cNvCxnSpPr>
            <a:cxnSpLocks noChangeShapeType="1"/>
          </p:cNvCxnSpPr>
          <p:nvPr/>
        </p:nvCxnSpPr>
        <p:spPr bwMode="auto">
          <a:xfrm flipV="1">
            <a:off x="5259388" y="3246438"/>
            <a:ext cx="1019175" cy="1079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57" name="AutoShape 12"/>
          <p:cNvCxnSpPr>
            <a:cxnSpLocks noChangeShapeType="1"/>
          </p:cNvCxnSpPr>
          <p:nvPr/>
        </p:nvCxnSpPr>
        <p:spPr bwMode="auto">
          <a:xfrm>
            <a:off x="5008563" y="4133850"/>
            <a:ext cx="1149350" cy="6397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58" name="AutoShape 11"/>
          <p:cNvCxnSpPr>
            <a:cxnSpLocks noChangeShapeType="1"/>
          </p:cNvCxnSpPr>
          <p:nvPr/>
        </p:nvCxnSpPr>
        <p:spPr bwMode="auto">
          <a:xfrm>
            <a:off x="4203700" y="4422775"/>
            <a:ext cx="368300" cy="8842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59" name="AutoShape 10"/>
          <p:cNvCxnSpPr>
            <a:cxnSpLocks noChangeShapeType="1"/>
          </p:cNvCxnSpPr>
          <p:nvPr/>
        </p:nvCxnSpPr>
        <p:spPr bwMode="auto">
          <a:xfrm flipH="1">
            <a:off x="1979613" y="4133850"/>
            <a:ext cx="1223962" cy="730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0" name="AutoShape 9"/>
          <p:cNvCxnSpPr>
            <a:cxnSpLocks noChangeShapeType="1"/>
          </p:cNvCxnSpPr>
          <p:nvPr/>
        </p:nvCxnSpPr>
        <p:spPr bwMode="auto">
          <a:xfrm flipH="1">
            <a:off x="2349500" y="3592513"/>
            <a:ext cx="638175" cy="587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1" name="AutoShape 8"/>
          <p:cNvCxnSpPr>
            <a:cxnSpLocks noChangeShapeType="1"/>
          </p:cNvCxnSpPr>
          <p:nvPr/>
        </p:nvCxnSpPr>
        <p:spPr bwMode="auto">
          <a:xfrm flipH="1" flipV="1">
            <a:off x="2349500" y="2262188"/>
            <a:ext cx="854075" cy="679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62" name="Rectangle 16"/>
          <p:cNvSpPr>
            <a:spLocks noChangeArrowheads="1"/>
          </p:cNvSpPr>
          <p:nvPr/>
        </p:nvSpPr>
        <p:spPr bwMode="auto">
          <a:xfrm>
            <a:off x="0" y="-825500"/>
            <a:ext cx="8027988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1F497D"/>
                </a:solidFill>
                <a:latin typeface="Monotype Corsiva" pitchFamily="66" charset="0"/>
                <a:cs typeface="Times New Roman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1F497D"/>
              </a:solidFill>
              <a:latin typeface="Monotype Corsiva" pitchFamily="66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1F497D"/>
              </a:solidFill>
              <a:latin typeface="Monotype Corsiva" pitchFamily="66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1F497D"/>
              </a:solidFill>
              <a:latin typeface="Monotype Corsiva" pitchFamily="66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1F497D"/>
                </a:solidFill>
                <a:latin typeface="Monotype Corsiva" pitchFamily="66" charset="0"/>
                <a:cs typeface="Times New Roman" pitchFamily="18" charset="0"/>
              </a:rPr>
              <a:t>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1F497D"/>
                </a:solidFill>
                <a:latin typeface="Monotype Corsiva" pitchFamily="66" charset="0"/>
                <a:cs typeface="Times New Roman" pitchFamily="18" charset="0"/>
              </a:rPr>
              <a:t>                   </a:t>
            </a:r>
            <a:endParaRPr lang="ru-RU" alt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4763" name="Rectangle 2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163587"/>
            <a:ext cx="8424936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imes New Roman" pitchFamily="18" charset="0"/>
              </a:rPr>
              <a:t>Модель выпускника  кадетского класса</a:t>
            </a:r>
            <a:endParaRPr lang="ru-RU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74765" name="Рисунок 2" descr="E:\КАдеты СОШ 7\0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1338" y="2774950"/>
            <a:ext cx="21780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3354388"/>
            <a:ext cx="163195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 и ведущий здоровый образ жизни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4152" y="1254125"/>
            <a:ext cx="1757441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ru-RU" altLang="ru-RU" sz="11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Патриот. Знает историю. Уважает и соблюдает традиции своей страны, своего </a:t>
            </a:r>
            <a:r>
              <a:rPr lang="ru-RU" altLang="ru-RU" sz="11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города Выборга, </a:t>
            </a:r>
            <a:r>
              <a:rPr lang="ru-RU" altLang="ru-RU" sz="11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школы, семьи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63988" y="1114425"/>
            <a:ext cx="2300583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Умеющий учиться, осознающий  важность образования и самообразования 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38296" y="2768728"/>
            <a:ext cx="185012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свои поступки. Умеющий вести конструктивный диалог и сотрудничать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62731" y="5035550"/>
            <a:ext cx="1728861" cy="697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Определившийся в выборе профессии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73449" y="5601876"/>
            <a:ext cx="2295525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- активная личность. Занимает активную жизненную полицию в общественной жизни класса, школы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71282" y="4744063"/>
            <a:ext cx="1873126" cy="6403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личность. Умеющий </a:t>
            </a:r>
          </a:p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енить прекрасное</a:t>
            </a:r>
          </a:p>
        </p:txBody>
      </p:sp>
    </p:spTree>
    <p:extLst>
      <p:ext uri="{BB962C8B-B14F-4D97-AF65-F5344CB8AC3E}">
        <p14:creationId xmlns:p14="http://schemas.microsoft.com/office/powerpoint/2010/main" val="1843072433"/>
      </p:ext>
    </p:extLst>
  </p:cSld>
  <p:clrMapOvr>
    <a:masterClrMapping/>
  </p:clrMapOvr>
  <p:transition spd="slow" advClick="0" advTm="5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AutoShape 2"/>
          <p:cNvCxnSpPr>
            <a:cxnSpLocks noChangeShapeType="1"/>
          </p:cNvCxnSpPr>
          <p:nvPr/>
        </p:nvCxnSpPr>
        <p:spPr bwMode="auto">
          <a:xfrm flipH="1">
            <a:off x="5233913" y="3294063"/>
            <a:ext cx="1737370" cy="225425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475656" y="332656"/>
            <a:ext cx="727280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Воспитательное пространство школы</a:t>
            </a:r>
          </a:p>
        </p:txBody>
      </p:sp>
      <p:pic>
        <p:nvPicPr>
          <p:cNvPr id="20483" name="Picture 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0" y="936625"/>
            <a:ext cx="2727325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Овал 4"/>
          <p:cNvSpPr>
            <a:spLocks noChangeArrowheads="1"/>
          </p:cNvSpPr>
          <p:nvPr/>
        </p:nvSpPr>
        <p:spPr bwMode="auto">
          <a:xfrm>
            <a:off x="2782888" y="1557338"/>
            <a:ext cx="3108325" cy="1365250"/>
          </a:xfrm>
          <a:prstGeom prst="ellipse">
            <a:avLst/>
          </a:prstGeom>
          <a:solidFill>
            <a:srgbClr val="0070C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sz="16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Юные кадеты </a:t>
            </a:r>
            <a:r>
              <a:rPr lang="ru-RU" altLang="ru-RU" sz="16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altLang="ru-RU" sz="16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надежда России</a:t>
            </a:r>
            <a:r>
              <a:rPr lang="ru-RU" altLang="ru-RU" sz="16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altLang="ru-RU" sz="1600" dirty="0">
              <a:solidFill>
                <a:schemeClr val="bg1"/>
              </a:solidFill>
              <a:latin typeface="Arial" charset="0"/>
              <a:ea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МБОУ </a:t>
            </a:r>
            <a:r>
              <a:rPr lang="ru-RU" altLang="ru-RU" sz="16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sz="16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СОШ №7</a:t>
            </a:r>
            <a:r>
              <a:rPr lang="ru-RU" altLang="ru-RU" sz="16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altLang="ru-RU" sz="1600" dirty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itchFamily="18" charset="0"/>
              </a:rPr>
              <a:t> г. Выборга </a:t>
            </a:r>
            <a:endParaRPr lang="ru-RU" altLang="ru-RU" sz="1600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20485" name="Прямоугольник 6"/>
          <p:cNvSpPr>
            <a:spLocks noChangeArrowheads="1"/>
          </p:cNvSpPr>
          <p:nvPr/>
        </p:nvSpPr>
        <p:spPr bwMode="auto">
          <a:xfrm>
            <a:off x="317500" y="2676525"/>
            <a:ext cx="2316163" cy="566738"/>
          </a:xfrm>
          <a:prstGeom prst="rect">
            <a:avLst/>
          </a:prstGeom>
          <a:solidFill>
            <a:srgbClr val="9BBB59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3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Учреждения</a:t>
            </a:r>
            <a:r>
              <a:rPr lang="en-US" altLang="ru-RU" sz="13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ru-RU" sz="13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дополнительного</a:t>
            </a:r>
            <a:r>
              <a:rPr lang="en-US" altLang="ru-RU" sz="13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ru-RU" sz="13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образования</a:t>
            </a:r>
            <a:endParaRPr lang="en-US" altLang="ru-RU" sz="1300" dirty="0">
              <a:solidFill>
                <a:srgbClr val="000000"/>
              </a:solidFill>
              <a:ea typeface="Calibri" pitchFamily="34" charset="0"/>
            </a:endParaRPr>
          </a:p>
        </p:txBody>
      </p:sp>
      <p:sp>
        <p:nvSpPr>
          <p:cNvPr id="20486" name="Прямоугольник 7"/>
          <p:cNvSpPr>
            <a:spLocks noChangeArrowheads="1"/>
          </p:cNvSpPr>
          <p:nvPr/>
        </p:nvSpPr>
        <p:spPr bwMode="auto">
          <a:xfrm>
            <a:off x="6357938" y="2601913"/>
            <a:ext cx="2573337" cy="576262"/>
          </a:xfrm>
          <a:prstGeom prst="rect">
            <a:avLst/>
          </a:prstGeom>
          <a:solidFill>
            <a:srgbClr val="B2A1C7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2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Учреждения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ru-RU" sz="12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ru-RU" sz="12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ru-RU" sz="12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культурной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ru-RU" sz="12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направленности</a:t>
            </a:r>
            <a:endParaRPr lang="en-US" altLang="ru-RU" sz="1800" dirty="0">
              <a:solidFill>
                <a:srgbClr val="000000"/>
              </a:solidFill>
              <a:ea typeface="Calibri" pitchFamily="34" charset="0"/>
            </a:endParaRPr>
          </a:p>
        </p:txBody>
      </p:sp>
      <p:sp>
        <p:nvSpPr>
          <p:cNvPr id="20487" name="Овал 11"/>
          <p:cNvSpPr>
            <a:spLocks noChangeArrowheads="1"/>
          </p:cNvSpPr>
          <p:nvPr/>
        </p:nvSpPr>
        <p:spPr bwMode="auto">
          <a:xfrm>
            <a:off x="4763" y="3668713"/>
            <a:ext cx="1689100" cy="914400"/>
          </a:xfrm>
          <a:prstGeom prst="ellipse">
            <a:avLst/>
          </a:prstGeom>
          <a:solidFill>
            <a:srgbClr val="EAF1DD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1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Музыкальная школа №</a:t>
            </a:r>
            <a:r>
              <a:rPr lang="ru-RU" altLang="ru-RU" sz="11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lang="ru-RU" altLang="ru-RU" sz="800">
              <a:solidFill>
                <a:srgbClr val="000000"/>
              </a:solidFill>
              <a:latin typeface="Arial" charset="0"/>
              <a:ea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Выборга</a:t>
            </a: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0488" name="Овал 12"/>
          <p:cNvSpPr>
            <a:spLocks noChangeArrowheads="1"/>
          </p:cNvSpPr>
          <p:nvPr/>
        </p:nvSpPr>
        <p:spPr bwMode="auto">
          <a:xfrm>
            <a:off x="2473325" y="3386138"/>
            <a:ext cx="1838325" cy="914400"/>
          </a:xfrm>
          <a:prstGeom prst="ellipse">
            <a:avLst/>
          </a:prstGeom>
          <a:solidFill>
            <a:srgbClr val="D6E3BC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1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Музыкальная школа №</a:t>
            </a:r>
            <a:r>
              <a:rPr lang="ru-RU" altLang="ru-RU" sz="11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ru-RU" altLang="ru-RU" sz="800">
              <a:solidFill>
                <a:srgbClr val="000000"/>
              </a:solidFill>
              <a:latin typeface="Arial" charset="0"/>
              <a:ea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 Выборга</a:t>
            </a: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0490" name="Овал 14"/>
          <p:cNvSpPr>
            <a:spLocks noChangeArrowheads="1"/>
          </p:cNvSpPr>
          <p:nvPr/>
        </p:nvSpPr>
        <p:spPr bwMode="auto">
          <a:xfrm>
            <a:off x="4716463" y="3703638"/>
            <a:ext cx="2054225" cy="1565275"/>
          </a:xfrm>
          <a:prstGeom prst="ellipse">
            <a:avLst/>
          </a:prstGeom>
          <a:solidFill>
            <a:srgbClr val="CCC0D9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2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Музеи</a:t>
            </a:r>
            <a:endParaRPr lang="ru-RU" altLang="ru-RU" sz="1200" dirty="0">
              <a:solidFill>
                <a:srgbClr val="000000"/>
              </a:solidFill>
              <a:latin typeface="Arial" charset="0"/>
              <a:ea typeface="Calibri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Государственный музей</a:t>
            </a:r>
            <a:endParaRPr lang="ru-RU" altLang="ru-RU" sz="10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</a:rPr>
              <a:t>Выборгский замок.</a:t>
            </a:r>
            <a:endParaRPr lang="ru-RU" altLang="ru-RU" sz="10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</a:rPr>
              <a:t>Дом </a:t>
            </a:r>
            <a:r>
              <a:rPr lang="ru-RU" altLang="ru-RU" sz="1000" dirty="0">
                <a:solidFill>
                  <a:srgbClr val="000000"/>
                </a:solidFill>
              </a:rPr>
              <a:t>–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</a:rPr>
              <a:t> Музей </a:t>
            </a:r>
            <a:r>
              <a:rPr lang="ru-RU" altLang="ru-RU" sz="1000" dirty="0" err="1">
                <a:solidFill>
                  <a:srgbClr val="000000"/>
                </a:solidFill>
                <a:latin typeface="Times New Roman" pitchFamily="18" charset="0"/>
              </a:rPr>
              <a:t>В.И.Ленина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ru-RU" altLang="ru-RU" sz="10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</a:rPr>
              <a:t>Выставочный центр </a:t>
            </a:r>
            <a:r>
              <a:rPr lang="ru-RU" altLang="ru-RU" sz="1000" dirty="0">
                <a:solidFill>
                  <a:srgbClr val="000000"/>
                </a:solidFill>
              </a:rPr>
              <a:t>«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</a:rPr>
              <a:t>Эрмитаж </a:t>
            </a:r>
            <a:r>
              <a:rPr lang="ru-RU" altLang="ru-RU" sz="1000" dirty="0">
                <a:solidFill>
                  <a:srgbClr val="000000"/>
                </a:solidFill>
              </a:rPr>
              <a:t>–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</a:rPr>
              <a:t> Выборг".</a:t>
            </a:r>
            <a:endParaRPr lang="ru-RU" altLang="ru-RU" sz="10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</a:rPr>
              <a:t>Музей археологии.</a:t>
            </a:r>
            <a:endParaRPr lang="ru-RU" altLang="ru-RU" sz="1000" dirty="0">
              <a:solidFill>
                <a:srgbClr val="000000"/>
              </a:solidFill>
            </a:endParaRPr>
          </a:p>
        </p:txBody>
      </p:sp>
      <p:sp>
        <p:nvSpPr>
          <p:cNvPr id="20491" name="Овал 15"/>
          <p:cNvSpPr>
            <a:spLocks noChangeArrowheads="1"/>
          </p:cNvSpPr>
          <p:nvPr/>
        </p:nvSpPr>
        <p:spPr bwMode="auto">
          <a:xfrm>
            <a:off x="7381049" y="3546475"/>
            <a:ext cx="1736725" cy="1158875"/>
          </a:xfrm>
          <a:prstGeom prst="ellipse">
            <a:avLst/>
          </a:prstGeom>
          <a:solidFill>
            <a:srgbClr val="E5DFEC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2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Театры</a:t>
            </a:r>
            <a:endParaRPr lang="ru-RU" altLang="ru-RU" sz="1200" dirty="0">
              <a:solidFill>
                <a:srgbClr val="000000"/>
              </a:solidFill>
              <a:latin typeface="Arial" charset="0"/>
              <a:ea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Государственный театр драмы и кукол </a:t>
            </a:r>
            <a:r>
              <a:rPr lang="ru-RU" altLang="ru-RU" sz="10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“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Святая крепость</a:t>
            </a:r>
            <a:r>
              <a:rPr lang="ru-RU" altLang="ru-RU" sz="10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altLang="ru-RU" sz="1000" dirty="0">
              <a:solidFill>
                <a:srgbClr val="000000"/>
              </a:solidFill>
            </a:endParaRPr>
          </a:p>
        </p:txBody>
      </p:sp>
      <p:sp>
        <p:nvSpPr>
          <p:cNvPr id="20492" name="Овал 16"/>
          <p:cNvSpPr>
            <a:spLocks noChangeArrowheads="1"/>
          </p:cNvSpPr>
          <p:nvPr/>
        </p:nvSpPr>
        <p:spPr bwMode="auto">
          <a:xfrm>
            <a:off x="5781675" y="5010150"/>
            <a:ext cx="2990850" cy="1585913"/>
          </a:xfrm>
          <a:prstGeom prst="ellipse">
            <a:avLst/>
          </a:prstGeom>
          <a:solidFill>
            <a:srgbClr val="BFBFBF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2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Библиотек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endParaRPr lang="ru-RU" altLang="ru-RU" sz="1200" dirty="0">
              <a:solidFill>
                <a:srgbClr val="000000"/>
              </a:solidFill>
              <a:latin typeface="Arial" charset="0"/>
              <a:ea typeface="Calibri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Выборгская центральная городская библиотека им. </a:t>
            </a:r>
            <a:r>
              <a:rPr lang="ru-RU" altLang="ru-RU" sz="1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А.Аалто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10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1000" dirty="0" err="1">
                <a:solidFill>
                  <a:srgbClr val="000000"/>
                </a:solidFill>
                <a:latin typeface="Times New Roman" pitchFamily="18" charset="0"/>
              </a:rPr>
              <a:t>Межпоселенческая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</a:rPr>
              <a:t> библиотека Выборгского района.</a:t>
            </a:r>
            <a:endParaRPr lang="ru-RU" altLang="ru-RU" sz="10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</a:rPr>
              <a:t>Выборгская городская детская библиотека.</a:t>
            </a:r>
            <a:endParaRPr lang="ru-RU" altLang="ru-RU" sz="1000" dirty="0">
              <a:solidFill>
                <a:srgbClr val="000000"/>
              </a:solidFill>
            </a:endParaRPr>
          </a:p>
        </p:txBody>
      </p:sp>
      <p:sp>
        <p:nvSpPr>
          <p:cNvPr id="20493" name="Овал 24"/>
          <p:cNvSpPr>
            <a:spLocks noChangeArrowheads="1"/>
          </p:cNvSpPr>
          <p:nvPr/>
        </p:nvSpPr>
        <p:spPr bwMode="auto">
          <a:xfrm>
            <a:off x="146050" y="5622925"/>
            <a:ext cx="2183606" cy="1204913"/>
          </a:xfrm>
          <a:prstGeom prst="ellipse">
            <a:avLst/>
          </a:prstGeom>
          <a:solidFill>
            <a:srgbClr val="D6E3BC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МБОУДОД </a:t>
            </a:r>
            <a:r>
              <a:rPr lang="en-US" altLang="ru-RU" sz="12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"Дворец детского (юношеского) творчества"</a:t>
            </a:r>
            <a:endParaRPr lang="ru-RU" altLang="ru-RU" sz="1200" dirty="0">
              <a:solidFill>
                <a:srgbClr val="000000"/>
              </a:solidFill>
              <a:ea typeface="Calibri" pitchFamily="34" charset="0"/>
            </a:endParaRPr>
          </a:p>
        </p:txBody>
      </p:sp>
      <p:cxnSp>
        <p:nvCxnSpPr>
          <p:cNvPr id="20494" name="AutoShape 8"/>
          <p:cNvCxnSpPr>
            <a:cxnSpLocks noChangeShapeType="1"/>
          </p:cNvCxnSpPr>
          <p:nvPr/>
        </p:nvCxnSpPr>
        <p:spPr bwMode="auto">
          <a:xfrm flipH="1">
            <a:off x="766763" y="3294063"/>
            <a:ext cx="274637" cy="33655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5" name="AutoShape 7"/>
          <p:cNvCxnSpPr>
            <a:cxnSpLocks noChangeShapeType="1"/>
          </p:cNvCxnSpPr>
          <p:nvPr/>
        </p:nvCxnSpPr>
        <p:spPr bwMode="auto">
          <a:xfrm>
            <a:off x="2540000" y="3251200"/>
            <a:ext cx="188913" cy="268288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6" name="AutoShape 6"/>
          <p:cNvCxnSpPr>
            <a:cxnSpLocks noChangeShapeType="1"/>
          </p:cNvCxnSpPr>
          <p:nvPr/>
        </p:nvCxnSpPr>
        <p:spPr bwMode="auto">
          <a:xfrm flipH="1">
            <a:off x="1041400" y="3294063"/>
            <a:ext cx="434975" cy="225425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7" name="AutoShape 5"/>
          <p:cNvCxnSpPr>
            <a:cxnSpLocks noChangeShapeType="1"/>
          </p:cNvCxnSpPr>
          <p:nvPr/>
        </p:nvCxnSpPr>
        <p:spPr bwMode="auto">
          <a:xfrm>
            <a:off x="1876425" y="3271838"/>
            <a:ext cx="307975" cy="125095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8" name="AutoShape 4"/>
          <p:cNvCxnSpPr>
            <a:cxnSpLocks noChangeShapeType="1"/>
          </p:cNvCxnSpPr>
          <p:nvPr/>
        </p:nvCxnSpPr>
        <p:spPr bwMode="auto">
          <a:xfrm flipH="1">
            <a:off x="5988050" y="3217863"/>
            <a:ext cx="519113" cy="48895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9" name="AutoShape 3"/>
          <p:cNvCxnSpPr>
            <a:cxnSpLocks noChangeShapeType="1"/>
          </p:cNvCxnSpPr>
          <p:nvPr/>
        </p:nvCxnSpPr>
        <p:spPr bwMode="auto">
          <a:xfrm>
            <a:off x="8169275" y="3243263"/>
            <a:ext cx="158750" cy="24765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0" name="AutoShape 2"/>
          <p:cNvCxnSpPr>
            <a:cxnSpLocks noChangeShapeType="1"/>
          </p:cNvCxnSpPr>
          <p:nvPr/>
        </p:nvCxnSpPr>
        <p:spPr bwMode="auto">
          <a:xfrm flipH="1">
            <a:off x="7231063" y="3243263"/>
            <a:ext cx="46037" cy="1766887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1" name="Rectangle 37"/>
          <p:cNvSpPr>
            <a:spLocks noChangeArrowheads="1"/>
          </p:cNvSpPr>
          <p:nvPr/>
        </p:nvSpPr>
        <p:spPr bwMode="auto">
          <a:xfrm>
            <a:off x="4763" y="4572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2698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5743575" y="1968500"/>
            <a:ext cx="1441450" cy="54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0484" idx="2"/>
          </p:cNvCxnSpPr>
          <p:nvPr/>
        </p:nvCxnSpPr>
        <p:spPr>
          <a:xfrm flipH="1">
            <a:off x="1876425" y="2239963"/>
            <a:ext cx="906463" cy="361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Овал 13"/>
          <p:cNvSpPr>
            <a:spLocks noChangeArrowheads="1"/>
          </p:cNvSpPr>
          <p:nvPr/>
        </p:nvSpPr>
        <p:spPr bwMode="auto">
          <a:xfrm>
            <a:off x="1684338" y="4405313"/>
            <a:ext cx="2446337" cy="1819275"/>
          </a:xfrm>
          <a:prstGeom prst="ellipse">
            <a:avLst/>
          </a:prstGeom>
          <a:solidFill>
            <a:srgbClr val="C2D69B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Спортивные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школы и клубы</a:t>
            </a:r>
            <a:endParaRPr lang="ru-RU" altLang="ru-RU" sz="1200" dirty="0">
              <a:solidFill>
                <a:srgbClr val="000000"/>
              </a:solidFill>
              <a:latin typeface="Arial" charset="0"/>
              <a:ea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05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ДЮСША </a:t>
            </a:r>
            <a:r>
              <a:rPr lang="ru-RU" altLang="ru-RU" sz="105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sz="105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Фаворит</a:t>
            </a:r>
            <a:r>
              <a:rPr lang="ru-RU" altLang="ru-RU" sz="105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altLang="ru-RU" sz="105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105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050" dirty="0">
                <a:solidFill>
                  <a:srgbClr val="000000"/>
                </a:solidFill>
                <a:latin typeface="Times New Roman" pitchFamily="18" charset="0"/>
              </a:rPr>
              <a:t>2.</a:t>
            </a:r>
            <a:r>
              <a:rPr lang="ru-RU" altLang="ru-RU" sz="1050" dirty="0">
                <a:solidFill>
                  <a:srgbClr val="000000"/>
                </a:solidFill>
              </a:rPr>
              <a:t>«</a:t>
            </a:r>
            <a:r>
              <a:rPr lang="ru-RU" altLang="ru-RU" sz="1050" dirty="0">
                <a:solidFill>
                  <a:srgbClr val="000000"/>
                </a:solidFill>
                <a:latin typeface="Times New Roman" pitchFamily="18" charset="0"/>
              </a:rPr>
              <a:t>Спартак</a:t>
            </a:r>
            <a:r>
              <a:rPr lang="ru-RU" altLang="ru-RU" sz="1050" dirty="0">
                <a:solidFill>
                  <a:srgbClr val="000000"/>
                </a:solidFill>
              </a:rPr>
              <a:t>»</a:t>
            </a:r>
            <a:r>
              <a:rPr lang="ru-RU" altLang="ru-RU" sz="1050" dirty="0">
                <a:solidFill>
                  <a:srgbClr val="000000"/>
                </a:solidFill>
                <a:latin typeface="Times New Roman" pitchFamily="18" charset="0"/>
              </a:rPr>
              <a:t> (дзюдо).</a:t>
            </a:r>
            <a:endParaRPr lang="ru-RU" altLang="ru-RU" sz="105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050" dirty="0">
                <a:solidFill>
                  <a:srgbClr val="000000"/>
                </a:solidFill>
                <a:latin typeface="Times New Roman" pitchFamily="18" charset="0"/>
              </a:rPr>
              <a:t>3.</a:t>
            </a:r>
            <a:r>
              <a:rPr lang="ru-RU" altLang="ru-RU" sz="1050" dirty="0">
                <a:solidFill>
                  <a:srgbClr val="000000"/>
                </a:solidFill>
              </a:rPr>
              <a:t>«</a:t>
            </a:r>
            <a:r>
              <a:rPr lang="ru-RU" altLang="ru-RU" sz="1050" dirty="0">
                <a:solidFill>
                  <a:srgbClr val="000000"/>
                </a:solidFill>
                <a:latin typeface="Times New Roman" pitchFamily="18" charset="0"/>
              </a:rPr>
              <a:t>Хим</a:t>
            </a:r>
            <a:r>
              <a:rPr lang="ru-RU" altLang="ru-RU" sz="1050" dirty="0">
                <a:solidFill>
                  <a:srgbClr val="000000"/>
                </a:solidFill>
              </a:rPr>
              <a:t>»</a:t>
            </a:r>
            <a:r>
              <a:rPr lang="ru-RU" altLang="ru-RU" sz="1050" dirty="0">
                <a:solidFill>
                  <a:srgbClr val="000000"/>
                </a:solidFill>
                <a:latin typeface="Times New Roman" pitchFamily="18" charset="0"/>
              </a:rPr>
              <a:t> (федерация </a:t>
            </a:r>
            <a:r>
              <a:rPr lang="ru-RU" altLang="ru-RU" sz="1050" dirty="0" err="1">
                <a:solidFill>
                  <a:srgbClr val="000000"/>
                </a:solidFill>
                <a:latin typeface="Times New Roman" pitchFamily="18" charset="0"/>
              </a:rPr>
              <a:t>таекван</a:t>
            </a:r>
            <a:r>
              <a:rPr lang="ru-RU" altLang="ru-RU" sz="1050" dirty="0">
                <a:solidFill>
                  <a:srgbClr val="000000"/>
                </a:solidFill>
                <a:latin typeface="Times New Roman" pitchFamily="18" charset="0"/>
              </a:rPr>
              <a:t>-до).</a:t>
            </a:r>
            <a:endParaRPr lang="ru-RU" altLang="ru-RU" sz="105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050" dirty="0">
                <a:solidFill>
                  <a:srgbClr val="000000"/>
                </a:solidFill>
                <a:latin typeface="Times New Roman" pitchFamily="18" charset="0"/>
              </a:rPr>
              <a:t>4.Бассейн.</a:t>
            </a:r>
            <a:endParaRPr lang="ru-RU" altLang="ru-RU" sz="1050" dirty="0">
              <a:solidFill>
                <a:srgbClr val="000000"/>
              </a:solidFill>
              <a:latin typeface="Arial" charset="0"/>
            </a:endParaRPr>
          </a:p>
          <a:p>
            <a:pPr lvl="0" eaLnBrk="1" hangingPunct="1">
              <a:spcBef>
                <a:spcPct val="0"/>
              </a:spcBef>
              <a:buNone/>
            </a:pPr>
            <a:r>
              <a:rPr lang="ru-RU" altLang="ru-RU" sz="1050" dirty="0">
                <a:solidFill>
                  <a:srgbClr val="000000"/>
                </a:solidFill>
                <a:latin typeface="Times New Roman" pitchFamily="18" charset="0"/>
              </a:rPr>
              <a:t>5.</a:t>
            </a:r>
            <a:r>
              <a:rPr lang="ru-RU" altLang="ru-RU" sz="1050" dirty="0">
                <a:solidFill>
                  <a:srgbClr val="000000"/>
                </a:solidFill>
              </a:rPr>
              <a:t>«</a:t>
            </a:r>
            <a:r>
              <a:rPr lang="ru-RU" altLang="ru-RU" sz="1050" dirty="0">
                <a:solidFill>
                  <a:srgbClr val="000000"/>
                </a:solidFill>
                <a:latin typeface="Times New Roman" pitchFamily="18" charset="0"/>
              </a:rPr>
              <a:t>Локомотив</a:t>
            </a:r>
            <a:r>
              <a:rPr lang="ru-RU" altLang="ru-RU" sz="1050" dirty="0">
                <a:solidFill>
                  <a:srgbClr val="000000"/>
                </a:solidFill>
              </a:rPr>
              <a:t>»</a:t>
            </a:r>
            <a:r>
              <a:rPr lang="en-US" altLang="ru-RU" sz="105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ru-RU" altLang="ru-RU" sz="105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1050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altLang="ru-RU" sz="1050" dirty="0">
                <a:solidFill>
                  <a:srgbClr val="000000"/>
                </a:solidFill>
                <a:latin typeface="Times New Roman" pitchFamily="18" charset="0"/>
              </a:rPr>
              <a:t>велоспорт).</a:t>
            </a:r>
            <a:endParaRPr lang="ru-RU" altLang="ru-RU" sz="105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311650" y="5622925"/>
            <a:ext cx="1844526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партнёрство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Социальное  партнёрство школы</a:t>
            </a:r>
            <a:r>
              <a:rPr lang="ru-RU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anose="03010101010201010101" pitchFamily="66" charset="0"/>
                <a:cs typeface="Times New Roman" pitchFamily="18" charset="0"/>
              </a:rPr>
              <a:t/>
            </a:r>
            <a:br>
              <a:rPr lang="ru-RU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anose="03010101010201010101" pitchFamily="66" charset="0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5" name="Круглая лента лицом вверх 4"/>
          <p:cNvSpPr/>
          <p:nvPr/>
        </p:nvSpPr>
        <p:spPr>
          <a:xfrm>
            <a:off x="2499555" y="1196752"/>
            <a:ext cx="4160677" cy="1656184"/>
          </a:xfrm>
          <a:prstGeom prst="ellipseRibbon2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«Юные кадеты – надежда России»</a:t>
            </a:r>
          </a:p>
          <a:p>
            <a:pPr lvl="0" algn="ctr"/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МБОУ «СОШ №7»</a:t>
            </a: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Выборга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endParaRPr lang="ru-RU" altLang="ru-RU" sz="1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Круглая лента лицом вверх 6"/>
          <p:cNvSpPr/>
          <p:nvPr/>
        </p:nvSpPr>
        <p:spPr>
          <a:xfrm>
            <a:off x="2750525" y="3501008"/>
            <a:ext cx="3549667" cy="1372344"/>
          </a:xfrm>
          <a:prstGeom prst="ellipseRibbon2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tx1"/>
                </a:solidFill>
                <a:latin typeface="Times New Roman"/>
                <a:ea typeface="Calibri"/>
              </a:rPr>
              <a:t>УМВД России по Выборгскому району Ленинградской области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Круглая лента лицом вверх 8"/>
          <p:cNvSpPr/>
          <p:nvPr/>
        </p:nvSpPr>
        <p:spPr>
          <a:xfrm>
            <a:off x="2750525" y="5157192"/>
            <a:ext cx="3909707" cy="1440160"/>
          </a:xfrm>
          <a:prstGeom prst="ellipseRibbon2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Calibri"/>
              </a:rPr>
              <a:t>Отдел ГИБДД  УМВД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Calibri"/>
              </a:rPr>
              <a:t>России по Выборгскому району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Calibri"/>
              </a:rPr>
              <a:t>Ленинградской области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585104" y="2562808"/>
            <a:ext cx="5718" cy="580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29360" y="4534137"/>
            <a:ext cx="1733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67083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Лента лицом вверх 5"/>
          <p:cNvSpPr/>
          <p:nvPr/>
        </p:nvSpPr>
        <p:spPr>
          <a:xfrm>
            <a:off x="30909" y="3127036"/>
            <a:ext cx="2664296" cy="1613556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МДОУ «</a:t>
            </a:r>
            <a:r>
              <a:rPr lang="en-US" sz="1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Кристаллик</a:t>
            </a:r>
            <a:r>
              <a:rPr lang="en-US" sz="1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» №</a:t>
            </a:r>
            <a:r>
              <a:rPr lang="en-US" sz="1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города Выборга</a:t>
            </a:r>
            <a:endParaRPr lang="ru-RU" sz="14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8" name="Лента лицом вверх 7"/>
          <p:cNvSpPr/>
          <p:nvPr/>
        </p:nvSpPr>
        <p:spPr>
          <a:xfrm>
            <a:off x="6084168" y="3091629"/>
            <a:ext cx="3059832" cy="1334245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Выборгский </a:t>
            </a:r>
            <a:r>
              <a:rPr lang="en-US" sz="13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тех -</a:t>
            </a:r>
          </a:p>
          <a:p>
            <a:pPr>
              <a:spcAft>
                <a:spcPts val="0"/>
              </a:spcAft>
            </a:pP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никум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агропромышлен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ного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лесного</a:t>
            </a:r>
            <a:r>
              <a:rPr lang="en-US" sz="13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комплекса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363057" y="2024844"/>
            <a:ext cx="1136498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793824" y="1772816"/>
            <a:ext cx="91440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05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 обла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На область</Template>
  <TotalTime>684</TotalTime>
  <Words>1457</Words>
  <Application>Microsoft Office PowerPoint</Application>
  <PresentationFormat>Экран (4:3)</PresentationFormat>
  <Paragraphs>322</Paragraphs>
  <Slides>59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7" baseType="lpstr">
      <vt:lpstr>На область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Диаграмма</vt:lpstr>
      <vt:lpstr>Презентация PowerPoint</vt:lpstr>
      <vt:lpstr>Вера Николаевна Корнеева учитель физической культуры высшая категория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Социальное  партнёрство школы </vt:lpstr>
      <vt:lpstr>Презентация PowerPoint</vt:lpstr>
      <vt:lpstr>Воспитательное пространство школы Внутренние условия:</vt:lpstr>
      <vt:lpstr>Презентация PowerPoint</vt:lpstr>
      <vt:lpstr>Презентация PowerPoint</vt:lpstr>
      <vt:lpstr>Презентация PowerPoint</vt:lpstr>
      <vt:lpstr>Презентация PowerPoint</vt:lpstr>
      <vt:lpstr>  Механизм  реализации  воспитательной программы :    </vt:lpstr>
      <vt:lpstr>Презентация PowerPoint</vt:lpstr>
      <vt:lpstr>Презентация PowerPoint</vt:lpstr>
      <vt:lpstr>Направления воспитательной работы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 воспитательной работы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 Корнеева</dc:creator>
  <cp:lastModifiedBy>Вера Корнеева</cp:lastModifiedBy>
  <cp:revision>135</cp:revision>
  <dcterms:created xsi:type="dcterms:W3CDTF">2014-03-19T15:05:01Z</dcterms:created>
  <dcterms:modified xsi:type="dcterms:W3CDTF">2014-04-18T03:58:36Z</dcterms:modified>
</cp:coreProperties>
</file>